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1" r:id="rId5"/>
    <p:sldId id="282" r:id="rId6"/>
    <p:sldId id="260" r:id="rId7"/>
    <p:sldId id="258" r:id="rId8"/>
    <p:sldId id="278" r:id="rId9"/>
    <p:sldId id="279" r:id="rId10"/>
    <p:sldId id="280" r:id="rId11"/>
    <p:sldId id="283" r:id="rId12"/>
    <p:sldId id="264" r:id="rId13"/>
    <p:sldId id="262" r:id="rId14"/>
    <p:sldId id="266" r:id="rId15"/>
    <p:sldId id="265" r:id="rId16"/>
    <p:sldId id="284" r:id="rId17"/>
    <p:sldId id="267" r:id="rId18"/>
    <p:sldId id="268" r:id="rId19"/>
    <p:sldId id="269" r:id="rId20"/>
    <p:sldId id="270" r:id="rId21"/>
    <p:sldId id="285" r:id="rId22"/>
    <p:sldId id="271" r:id="rId23"/>
    <p:sldId id="272" r:id="rId24"/>
    <p:sldId id="286" r:id="rId25"/>
    <p:sldId id="274" r:id="rId26"/>
    <p:sldId id="276" r:id="rId27"/>
    <p:sldId id="275" r:id="rId28"/>
    <p:sldId id="273" r:id="rId29"/>
    <p:sldId id="277" r:id="rId30"/>
    <p:sldId id="287" r:id="rId31"/>
    <p:sldId id="290" r:id="rId32"/>
    <p:sldId id="291" r:id="rId33"/>
    <p:sldId id="288" r:id="rId34"/>
    <p:sldId id="289" r:id="rId35"/>
    <p:sldId id="281" r:id="rId36"/>
  </p:sldIdLst>
  <p:sldSz cx="5143500" cy="91440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0514C0D-7D77-4E17-A1BC-47699C0D9D25}">
          <p14:sldIdLst>
            <p14:sldId id="256"/>
            <p14:sldId id="257"/>
            <p14:sldId id="259"/>
            <p14:sldId id="261"/>
            <p14:sldId id="282"/>
            <p14:sldId id="260"/>
            <p14:sldId id="258"/>
            <p14:sldId id="278"/>
            <p14:sldId id="279"/>
            <p14:sldId id="280"/>
            <p14:sldId id="283"/>
            <p14:sldId id="264"/>
            <p14:sldId id="262"/>
            <p14:sldId id="266"/>
            <p14:sldId id="265"/>
            <p14:sldId id="284"/>
            <p14:sldId id="267"/>
            <p14:sldId id="268"/>
            <p14:sldId id="269"/>
            <p14:sldId id="270"/>
            <p14:sldId id="285"/>
            <p14:sldId id="271"/>
            <p14:sldId id="272"/>
            <p14:sldId id="286"/>
            <p14:sldId id="274"/>
            <p14:sldId id="276"/>
            <p14:sldId id="275"/>
            <p14:sldId id="273"/>
            <p14:sldId id="277"/>
            <p14:sldId id="287"/>
            <p14:sldId id="290"/>
            <p14:sldId id="291"/>
            <p14:sldId id="288"/>
            <p14:sldId id="289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3786" y="-90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C1153-0FF4-4348-A03E-5DE4B897A88E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89D38-420B-423E-B532-E2DDD83AB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8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89D38-420B-423E-B532-E2DDD83AB05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2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3" y="2840568"/>
            <a:ext cx="4371975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1525" y="5181600"/>
            <a:ext cx="360045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366185"/>
            <a:ext cx="1157288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366185"/>
            <a:ext cx="3386138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301" y="5875867"/>
            <a:ext cx="4371975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301" y="3875618"/>
            <a:ext cx="4371975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133601"/>
            <a:ext cx="2271713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14612" y="2133601"/>
            <a:ext cx="2271713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175" y="2046817"/>
            <a:ext cx="2272606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7175" y="2899833"/>
            <a:ext cx="2272606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612827" y="2046817"/>
            <a:ext cx="227349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612827" y="2899833"/>
            <a:ext cx="227349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364067"/>
            <a:ext cx="1692176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10966" y="364067"/>
            <a:ext cx="2875359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7175" y="1913467"/>
            <a:ext cx="1692176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62" y="6400800"/>
            <a:ext cx="30861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08162" y="817033"/>
            <a:ext cx="30861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8162" y="7156451"/>
            <a:ext cx="30861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366184"/>
            <a:ext cx="462915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175" y="2133601"/>
            <a:ext cx="462915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7175" y="8475134"/>
            <a:ext cx="12001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757363" y="8475134"/>
            <a:ext cx="16287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686175" y="8475134"/>
            <a:ext cx="12001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14628" y="1985872"/>
            <a:ext cx="91727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709682">
            <a:off x="-7400" y="2233136"/>
            <a:ext cx="5143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честь прекрасных дам</a:t>
            </a:r>
            <a:endParaRPr lang="ru-RU" sz="6600" b="1" i="1" dirty="0">
              <a:solidFill>
                <a:srgbClr val="FF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1964" y="5623530"/>
            <a:ext cx="28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8000"/>
                </a:solidFill>
              </a:rPr>
              <a:t>Слайд-шоу</a:t>
            </a:r>
            <a:endParaRPr lang="ru-RU" sz="2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400" y="107504"/>
            <a:ext cx="514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8000"/>
                </a:solidFill>
                <a:latin typeface="Cambria" pitchFamily="18" charset="0"/>
              </a:rPr>
              <a:t>Муниципальное бюджетное учреждение</a:t>
            </a:r>
          </a:p>
          <a:p>
            <a:pPr algn="ctr"/>
            <a:r>
              <a:rPr lang="ru-RU" sz="1200" dirty="0" smtClean="0">
                <a:solidFill>
                  <a:srgbClr val="008000"/>
                </a:solidFill>
                <a:latin typeface="Cambria" pitchFamily="18" charset="0"/>
              </a:rPr>
              <a:t>Александровск-Сахалинская централизованная библиотечная система</a:t>
            </a:r>
          </a:p>
          <a:p>
            <a:pPr algn="ctr"/>
            <a:r>
              <a:rPr lang="ru-RU" sz="1200" dirty="0" smtClean="0">
                <a:solidFill>
                  <a:srgbClr val="008000"/>
                </a:solidFill>
                <a:latin typeface="Cambria" pitchFamily="18" charset="0"/>
              </a:rPr>
              <a:t>Центральная районная библиотека им. М.С. Мицуля</a:t>
            </a:r>
          </a:p>
          <a:p>
            <a:pPr algn="ctr"/>
            <a:r>
              <a:rPr lang="ru-RU" sz="1200" dirty="0" smtClean="0">
                <a:solidFill>
                  <a:srgbClr val="008000"/>
                </a:solidFill>
                <a:latin typeface="Cambria" pitchFamily="18" charset="0"/>
              </a:rPr>
              <a:t>Отдел обслуживания читателей</a:t>
            </a:r>
            <a:endParaRPr lang="ru-RU" sz="1200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5228" y="725184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66"/>
                </a:solidFill>
                <a:latin typeface="Cambria" pitchFamily="18" charset="0"/>
              </a:rPr>
              <a:t>Составитель: Л.А. Левченко</a:t>
            </a:r>
            <a:endParaRPr lang="ru-RU" sz="1400" dirty="0">
              <a:solidFill>
                <a:srgbClr val="FF0066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092" y="8742657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8000"/>
                </a:solidFill>
                <a:latin typeface="Cambria" pitchFamily="18" charset="0"/>
              </a:rPr>
              <a:t>2020</a:t>
            </a:r>
            <a:endParaRPr lang="ru-RU" sz="1200" dirty="0">
              <a:solidFill>
                <a:srgbClr val="008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685">
        <p14:prism isContent="1"/>
      </p:transition>
    </mc:Choice>
    <mc:Fallback xmlns="">
      <p:transition spd="slow" advClick="0" advTm="256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384" y="5812274"/>
            <a:ext cx="35158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Она идёт — как Восток алеет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pPr>
              <a:lnSpc>
                <a:spcPct val="250000"/>
              </a:lnSpc>
            </a:pPr>
            <a:r>
              <a:rPr lang="ru-RU" sz="1600" i="1" dirty="0" smtClean="0">
                <a:solidFill>
                  <a:srgbClr val="008000"/>
                </a:solidFill>
              </a:rPr>
              <a:t>Она </a:t>
            </a:r>
            <a:r>
              <a:rPr lang="ru-RU" sz="1600" i="1" dirty="0">
                <a:solidFill>
                  <a:srgbClr val="008000"/>
                </a:solidFill>
              </a:rPr>
              <a:t>идёт — как Восток алеет.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Такой фигурой нужно ходить.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Такую девушку невозможно склеить.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Такую можно только свинтить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В. Вишневский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6386" name="Picture 2" descr="https://i.mycdn.me/i?r=AyH4iRPQ2q0otWIFepML2LxR5S2R7Pe34fDYcmCLlCiv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4" y="251520"/>
            <a:ext cx="4104456" cy="538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06907" y="5231343"/>
            <a:ext cx="1246817" cy="40540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С. </a:t>
            </a:r>
            <a:r>
              <a:rPr lang="ru-RU" sz="1200" dirty="0" err="1" smtClean="0">
                <a:solidFill>
                  <a:srgbClr val="008000"/>
                </a:solidFill>
              </a:rPr>
              <a:t>Кендрик</a:t>
            </a:r>
            <a:r>
              <a:rPr lang="ru-RU" sz="1200" dirty="0" smtClean="0">
                <a:solidFill>
                  <a:srgbClr val="008000"/>
                </a:solidFill>
              </a:rPr>
              <a:t> «Зимняя роза»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909">
        <p14:prism isContent="1"/>
      </p:transition>
    </mc:Choice>
    <mc:Fallback xmlns="">
      <p:transition spd="slow" advClick="0" advTm="20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14628" y="1985872"/>
            <a:ext cx="91727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autiful smi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03" y="107504"/>
            <a:ext cx="318965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3842" y="4283968"/>
            <a:ext cx="338437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Дарите женщинам </a:t>
            </a:r>
            <a:r>
              <a:rPr lang="ru-RU" b="1" dirty="0" smtClean="0">
                <a:solidFill>
                  <a:srgbClr val="FF0066"/>
                </a:solidFill>
              </a:rPr>
              <a:t>цветы</a:t>
            </a:r>
          </a:p>
          <a:p>
            <a:pPr algn="ctr"/>
            <a:endParaRPr lang="ru-RU" sz="800" b="1" dirty="0" smtClean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Дарите </a:t>
            </a:r>
            <a:r>
              <a:rPr lang="ru-RU" sz="1600" i="1" dirty="0">
                <a:solidFill>
                  <a:srgbClr val="008000"/>
                </a:solidFill>
              </a:rPr>
              <a:t>женщинам цветы.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 только в праздники, -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водится,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средь забот и суеты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Дарите женщинам цветы 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Невестам, жёнам,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Юным модницам.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Дарите </a:t>
            </a:r>
            <a:r>
              <a:rPr lang="ru-RU" sz="1600" i="1" dirty="0">
                <a:solidFill>
                  <a:srgbClr val="008000"/>
                </a:solidFill>
              </a:rPr>
              <a:t>женщинам цветы,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Чтоб жизнь ещё светлей казалась.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Чтоб будни были не пусты,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много значит эта малость!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Дарите </a:t>
            </a:r>
            <a:r>
              <a:rPr lang="ru-RU" sz="1600" i="1" dirty="0">
                <a:solidFill>
                  <a:srgbClr val="008000"/>
                </a:solidFill>
              </a:rPr>
              <a:t>женщинам цветы.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годы их не будут старить...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Среди забот и суеты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Дарите женщинам цветы,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нам они улыбки дарят.</a:t>
            </a:r>
            <a:r>
              <a:rPr lang="ru-RU" sz="800" i="1" dirty="0">
                <a:solidFill>
                  <a:srgbClr val="008000"/>
                </a:solidFill>
              </a:rPr>
              <a:t/>
            </a:r>
            <a:br>
              <a:rPr lang="ru-RU" sz="800" i="1" dirty="0">
                <a:solidFill>
                  <a:srgbClr val="008000"/>
                </a:solidFill>
              </a:rPr>
            </a:br>
            <a:r>
              <a:rPr lang="ru-RU" sz="800" dirty="0" smtClean="0"/>
              <a:t> </a:t>
            </a:r>
            <a:endParaRPr lang="ru-RU" sz="16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А. Дементьев</a:t>
            </a:r>
            <a:endParaRPr lang="ru-RU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381">
        <p14:prism isContent="1"/>
      </p:transition>
    </mc:Choice>
    <mc:Fallback xmlns="">
      <p:transition spd="slow" advClick="0" advTm="363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414" y="3388578"/>
            <a:ext cx="453820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Красивая женщина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Красивая </a:t>
            </a:r>
            <a:r>
              <a:rPr lang="ru-RU" sz="1600" i="1" dirty="0">
                <a:solidFill>
                  <a:srgbClr val="008000"/>
                </a:solidFill>
              </a:rPr>
              <a:t>женщина – это профессия.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если она до сих пор не устроена,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ее осуждают и каждая версия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имеет своих безусловных сторонников.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Ей, с самого детства вскормленной не баснями,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остаться одною а, значит, бессильною,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намного страшнее, намного опаснее,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чем если б она не считалась красивою.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Пусть вдоволь листают романы прошедшие,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пусть бредят дурнушки заезжими принцами.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в редкой профессии сказочной женщины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есть навыки, тайны, и строгие принципы.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Идет она молча по улице трепетной,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сидит как на троне с друзьями заклятыми.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Приходится жить – ежедневно расстрелянной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намеками, слухами, вздохами, взглядами.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Подругам она улыбается весело.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Подруги ответят и тут же обидятся…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Красивая женщина -это профессия,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всё остальное – сплошное любительство</a:t>
            </a:r>
            <a:r>
              <a:rPr lang="ru-RU" sz="1600" i="1" dirty="0" smtClean="0">
                <a:solidFill>
                  <a:srgbClr val="008000"/>
                </a:solidFill>
              </a:rPr>
              <a:t>!</a:t>
            </a:r>
          </a:p>
          <a:p>
            <a:endParaRPr lang="ru-RU" sz="800" dirty="0">
              <a:solidFill>
                <a:srgbClr val="008000"/>
              </a:solidFill>
            </a:endParaRPr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Р. Рождественский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2050" name="Picture 2" descr="&quot;Обнаженная&quot;, пасте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14" y="142969"/>
            <a:ext cx="3064804" cy="32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773205" y="2951625"/>
            <a:ext cx="1335975" cy="42214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П. Фрид «Обнаженная»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547">
        <p14:prism isContent="1"/>
      </p:transition>
    </mc:Choice>
    <mc:Fallback xmlns="">
      <p:transition spd="slow" advClick="0" advTm="615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471" y="5820013"/>
            <a:ext cx="36897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Мадригал</a:t>
            </a:r>
          </a:p>
          <a:p>
            <a:endParaRPr lang="ru-RU" sz="800" dirty="0"/>
          </a:p>
          <a:p>
            <a:pPr>
              <a:lnSpc>
                <a:spcPct val="250000"/>
              </a:lnSpc>
            </a:pPr>
            <a:r>
              <a:rPr lang="ru-RU" sz="1600" i="1" dirty="0">
                <a:solidFill>
                  <a:srgbClr val="008000"/>
                </a:solidFill>
              </a:rPr>
              <a:t>Печален мир. Все суета и проза.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Лишь женщины нас тешат да цветы.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Но двух чудес соединенье ты: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Ты женщина! Ты роза</a:t>
            </a:r>
            <a:r>
              <a:rPr lang="ru-RU" sz="1600" i="1" dirty="0" smtClean="0">
                <a:solidFill>
                  <a:srgbClr val="008000"/>
                </a:solidFill>
              </a:rPr>
              <a:t>!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Г. Иванов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5122" name="Picture 2" descr="ТРОПИНИН Василий - Девушка с горшком роз. 1850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5" y="162372"/>
            <a:ext cx="4423167" cy="54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96683" y="5101941"/>
            <a:ext cx="1246817" cy="550179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В. Тропинин «Девушка с горшком роз»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2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822">
        <p14:prism isContent="1"/>
      </p:transition>
    </mc:Choice>
    <mc:Fallback xmlns="">
      <p:transition spd="slow" advClick="0" advTm="258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7798" y="4485144"/>
            <a:ext cx="400561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Так будет</a:t>
            </a: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О </a:t>
            </a:r>
            <a:r>
              <a:rPr lang="ru-RU" sz="1600" i="1" dirty="0">
                <a:solidFill>
                  <a:srgbClr val="008000"/>
                </a:solidFill>
              </a:rPr>
              <a:t>женщина, когда оставит вдруг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Тебя твой верный иль неверный друг,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Я прилечу к тебе из дальней дали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Затем, чтоб утолить твои печали,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Поклонник и должник твоих заслуг</a:t>
            </a:r>
            <a:r>
              <a:rPr lang="ru-RU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В любви от века, излучая свет,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Тебя самоотверженнее нет.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Грустил ли, веселился ли бывало,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Лишь ты меня всех лучше понимала,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Дарившая мне милость и совет</a:t>
            </a:r>
            <a:r>
              <a:rPr lang="ru-RU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Случись, чем жил, все повторить сначала,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 моим, как прежде, твой сольется след.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моей судьбе ты значила немало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впредь так будет до </a:t>
            </a:r>
            <a:r>
              <a:rPr lang="ru-RU" sz="1600" i="1" dirty="0" err="1">
                <a:solidFill>
                  <a:srgbClr val="008000"/>
                </a:solidFill>
              </a:rPr>
              <a:t>скончанья</a:t>
            </a:r>
            <a:r>
              <a:rPr lang="ru-RU" sz="1600" i="1" dirty="0">
                <a:solidFill>
                  <a:srgbClr val="008000"/>
                </a:solidFill>
              </a:rPr>
              <a:t> лет</a:t>
            </a:r>
            <a:r>
              <a:rPr lang="ru-RU" i="1" dirty="0">
                <a:solidFill>
                  <a:srgbClr val="008000"/>
                </a:solidFill>
              </a:rPr>
              <a:t>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Р. Гамзатов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4098" name="Picture 2" descr="ОЛЬШАНСКИЙ Борис - Алёша Попович и Елена Краса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3" y="107504"/>
            <a:ext cx="4315102" cy="43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07854" y="3923928"/>
            <a:ext cx="1615038" cy="56121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Б. Ольшанский «Алеша Попович и Елена Краса»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94">
        <p14:prism isContent="1"/>
      </p:transition>
    </mc:Choice>
    <mc:Fallback xmlns="">
      <p:transition spd="slow" advClick="0" advTm="510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566" y="4355976"/>
            <a:ext cx="324036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Тьмою здесь все занавешено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Тьмою </a:t>
            </a:r>
            <a:r>
              <a:rPr lang="ru-RU" sz="1600" i="1" dirty="0">
                <a:solidFill>
                  <a:srgbClr val="008000"/>
                </a:solidFill>
              </a:rPr>
              <a:t>здесь все занавешено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тишина как на дне…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Ваше величество женщина,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да неужели — ко мне</a:t>
            </a:r>
            <a:r>
              <a:rPr lang="ru-RU" sz="1600" i="1" dirty="0" smtClean="0">
                <a:solidFill>
                  <a:srgbClr val="008000"/>
                </a:solidFill>
              </a:rPr>
              <a:t>?</a:t>
            </a:r>
            <a:endParaRPr lang="ru-RU" sz="16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Тусклое здесь электричество,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 крыши сочится вода.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Женщина, ваше величество,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вы решились сюда?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О, ваш приход — как пожарище.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Дымно, и трудно дышать…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Ну, заходите, пожалуйста.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 ж на пороге стоять?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Кто вы такая? Откуда вы?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Ах, я смешной человек…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Просто вы дверь перепутали,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улицу, город и век.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Б. Окуджава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026" name="Picture 2" descr="&quot;Девушка, поправляющая перчатк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66" y="90383"/>
            <a:ext cx="3374199" cy="426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79862" y="3779912"/>
            <a:ext cx="1563638" cy="562088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П. Фрид «Девушка, поправляющая перчатки»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279">
        <p14:prism isContent="1"/>
      </p:transition>
    </mc:Choice>
    <mc:Fallback xmlns="">
      <p:transition spd="slow" advClick="0" advTm="41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Женский образ.Латиноамериканский художник Хесус Эльгера Аусенсиа(Jesus Helguera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0" y="303438"/>
            <a:ext cx="3961842" cy="44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500" y="4887784"/>
            <a:ext cx="39234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У лилий белизна твоей руки 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b="1" dirty="0" smtClean="0"/>
          </a:p>
          <a:p>
            <a:r>
              <a:rPr lang="ru-RU" sz="1600" i="1" dirty="0" smtClean="0">
                <a:solidFill>
                  <a:srgbClr val="008000"/>
                </a:solidFill>
              </a:rPr>
              <a:t>Фиалке </a:t>
            </a:r>
            <a:r>
              <a:rPr lang="ru-RU" sz="1600" i="1" dirty="0">
                <a:solidFill>
                  <a:srgbClr val="008000"/>
                </a:solidFill>
              </a:rPr>
              <a:t>ранней бросил я упрек: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Лукавая </a:t>
            </a:r>
            <a:r>
              <a:rPr lang="ru-RU" sz="1600" i="1" dirty="0">
                <a:solidFill>
                  <a:srgbClr val="008000"/>
                </a:solidFill>
              </a:rPr>
              <a:t>крадет свой запах сладкий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Из </a:t>
            </a:r>
            <a:r>
              <a:rPr lang="ru-RU" sz="1600" i="1" dirty="0">
                <a:solidFill>
                  <a:srgbClr val="008000"/>
                </a:solidFill>
              </a:rPr>
              <a:t>уст твоих, и каждый лепесток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Свой </a:t>
            </a:r>
            <a:r>
              <a:rPr lang="ru-RU" sz="1600" i="1" dirty="0">
                <a:solidFill>
                  <a:srgbClr val="008000"/>
                </a:solidFill>
              </a:rPr>
              <a:t>бархат у тебя берет украдкой.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У </a:t>
            </a:r>
            <a:r>
              <a:rPr lang="ru-RU" sz="1600" i="1" dirty="0">
                <a:solidFill>
                  <a:srgbClr val="008000"/>
                </a:solidFill>
              </a:rPr>
              <a:t>лилий — белизна твоей руки,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Твой </a:t>
            </a:r>
            <a:r>
              <a:rPr lang="ru-RU" sz="1600" i="1" dirty="0">
                <a:solidFill>
                  <a:srgbClr val="008000"/>
                </a:solidFill>
              </a:rPr>
              <a:t>темный локон — в почках майорана,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У </a:t>
            </a:r>
            <a:r>
              <a:rPr lang="ru-RU" sz="1600" i="1" dirty="0">
                <a:solidFill>
                  <a:srgbClr val="008000"/>
                </a:solidFill>
              </a:rPr>
              <a:t>белой розы — цвет твоей щеки,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У </a:t>
            </a:r>
            <a:r>
              <a:rPr lang="ru-RU" sz="1600" i="1" dirty="0">
                <a:solidFill>
                  <a:srgbClr val="008000"/>
                </a:solidFill>
              </a:rPr>
              <a:t>красной розы — твой огонь румяный.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У </a:t>
            </a:r>
            <a:r>
              <a:rPr lang="ru-RU" sz="1600" i="1" dirty="0">
                <a:solidFill>
                  <a:srgbClr val="008000"/>
                </a:solidFill>
              </a:rPr>
              <a:t>третьей розы — белой, точно снег,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красной, как заря, — твое дыханье.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Но </a:t>
            </a:r>
            <a:r>
              <a:rPr lang="ru-RU" sz="1600" i="1" dirty="0">
                <a:solidFill>
                  <a:srgbClr val="008000"/>
                </a:solidFill>
              </a:rPr>
              <a:t>дерзкий вор возмездья не избег: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Его </a:t>
            </a:r>
            <a:r>
              <a:rPr lang="ru-RU" sz="1600" i="1" dirty="0">
                <a:solidFill>
                  <a:srgbClr val="008000"/>
                </a:solidFill>
              </a:rPr>
              <a:t>червяк съедает в наказанье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Каких цветов в саду весеннем нет!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все крадут твой запах или цвет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У. Шекспир</a:t>
            </a:r>
            <a:endParaRPr lang="ru-RU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993">
        <p14:prism isContent="1"/>
      </p:transition>
    </mc:Choice>
    <mc:Fallback xmlns="">
      <p:transition spd="slow" advClick="0" advTm="459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7861" y="4283968"/>
            <a:ext cx="296148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Босая девушка</a:t>
            </a:r>
          </a:p>
          <a:p>
            <a:pPr algn="ctr"/>
            <a:endParaRPr lang="ru-RU" sz="800" dirty="0" smtClean="0"/>
          </a:p>
          <a:p>
            <a:r>
              <a:rPr lang="ru-RU" sz="1600" i="1" dirty="0">
                <a:solidFill>
                  <a:srgbClr val="008000"/>
                </a:solidFill>
              </a:rPr>
              <a:t>Об этой девушке босой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Я позабыть никак не мог.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Казалось, камни мостовой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Терзают кожу нежных ног.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Такие ножки бы одеть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цветной сафьян или в атлас.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Такой бы девушке сидеть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карете, обогнавшей нас!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Бежит ручей ее кудрей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Льняными кольцами на грудь.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блеск очей во тьме ночей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Пловцам указывал бы путь.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Красавиц всех затмит она,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Хотя ее не знает свет.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 достойна и скромна.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Ее милее в мире нет.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Р. Бернс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2050" name="Picture 2" descr="&quot;Весна в деревне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5" y="179512"/>
            <a:ext cx="3296422" cy="41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723878" y="3774161"/>
            <a:ext cx="1419622" cy="53280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Э. </a:t>
            </a:r>
            <a:r>
              <a:rPr lang="ru-RU" sz="1200" dirty="0" err="1" smtClean="0">
                <a:solidFill>
                  <a:srgbClr val="008000"/>
                </a:solidFill>
              </a:rPr>
              <a:t>Вернон</a:t>
            </a:r>
            <a:r>
              <a:rPr lang="ru-RU" sz="1200" dirty="0" smtClean="0">
                <a:solidFill>
                  <a:srgbClr val="008000"/>
                </a:solidFill>
              </a:rPr>
              <a:t> «Весна в деревне»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151">
        <p14:prism isContent="1"/>
      </p:transition>
    </mc:Choice>
    <mc:Fallback xmlns="">
      <p:transition spd="slow" advClick="0" advTm="411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4161" y="3833446"/>
            <a:ext cx="33843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Она идет во всей красе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 smtClean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Она </a:t>
            </a:r>
            <a:r>
              <a:rPr lang="ru-RU" sz="1600" i="1" dirty="0">
                <a:solidFill>
                  <a:srgbClr val="008000"/>
                </a:solidFill>
              </a:rPr>
              <a:t>идет во всей красе —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Светла, как ночь ее страны.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Вся глубь небес и звезды все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ее очах заключены,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Как солнце в утренней росе,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Но только мраком смягчены.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Прибавить луч иль тень отнять —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будет уж совсем не та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Волос агатовая прядь,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 те глаза, не те уста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лоб, где помыслов печать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 безупречна, так чиста.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А этот взгляд, и цвет ланит,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легкий смех, как всплеск морской,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Все в ней о мире говорит.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 в душе хранит покой</a:t>
            </a:r>
          </a:p>
          <a:p>
            <a:r>
              <a:rPr lang="ru-RU" sz="1600" i="1" dirty="0">
                <a:solidFill>
                  <a:srgbClr val="008000"/>
                </a:solidFill>
              </a:rPr>
              <a:t>И если счастье подарит,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То самой щедрою рукой!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Д. Байрон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3" name="Picture 2" descr="МАКОВСКИЙ Константин - Девушка в костюме Флоры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62" y="69622"/>
            <a:ext cx="2984174" cy="37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723878" y="3237962"/>
            <a:ext cx="1419622" cy="592262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К. Маковский «Девушка в костюме Флоры»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402">
        <p14:prism isContent="1"/>
      </p:transition>
    </mc:Choice>
    <mc:Fallback xmlns="">
      <p:transition spd="slow" advClick="0" advTm="464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776" y="4814614"/>
            <a:ext cx="39398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Женщина — с нами, когда мы рождаемся</a:t>
            </a:r>
            <a:endParaRPr lang="ru-RU" b="1" dirty="0" smtClean="0">
              <a:solidFill>
                <a:srgbClr val="FF0066"/>
              </a:solidFill>
            </a:endParaRPr>
          </a:p>
          <a:p>
            <a:pPr>
              <a:lnSpc>
                <a:spcPct val="150000"/>
              </a:lnSpc>
            </a:pPr>
            <a:endParaRPr lang="ru-RU" sz="800" dirty="0"/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rgbClr val="008000"/>
                </a:solidFill>
              </a:rPr>
              <a:t>Женщина </a:t>
            </a:r>
            <a:r>
              <a:rPr lang="ru-RU" sz="1600" i="1" dirty="0">
                <a:solidFill>
                  <a:srgbClr val="008000"/>
                </a:solidFill>
              </a:rPr>
              <a:t>— с нами, когда мы рождаемся,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Женщина — с нами в последний наш час.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Женщина — знамя, когда мы сражаемся,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Женщина — радость раскрывшихся глаз.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Первая наша влюбленность и </a:t>
            </a:r>
            <a:r>
              <a:rPr lang="ru-RU" sz="1600" i="1" dirty="0" err="1">
                <a:solidFill>
                  <a:srgbClr val="008000"/>
                </a:solidFill>
              </a:rPr>
              <a:t>счастие</a:t>
            </a:r>
            <a:r>
              <a:rPr lang="ru-RU" sz="1600" i="1" dirty="0">
                <a:solidFill>
                  <a:srgbClr val="008000"/>
                </a:solidFill>
              </a:rPr>
              <a:t>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лучшем стремлении — первый привет.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битве за право — огонь соучастия,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Женщина — музыка. Женщина — свет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ru-RU" sz="800" i="1" dirty="0"/>
          </a:p>
          <a:p>
            <a:pPr algn="r">
              <a:lnSpc>
                <a:spcPct val="150000"/>
              </a:lnSpc>
            </a:pPr>
            <a:r>
              <a:rPr lang="ru-RU" sz="1400" dirty="0" smtClean="0">
                <a:solidFill>
                  <a:srgbClr val="FF0066"/>
                </a:solidFill>
              </a:rPr>
              <a:t>К. Бальмонт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028" name="Picture 4" descr="БРЮЛЛОВ Карл - Итальянский полдень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4" y="74869"/>
            <a:ext cx="3944976" cy="464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76484" y="4100218"/>
            <a:ext cx="1167016" cy="615798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К. Брюллов «Итальянский полдень»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87">
        <p14:prism isContent="1"/>
      </p:transition>
    </mc:Choice>
    <mc:Fallback xmlns="">
      <p:transition spd="slow" advClick="0" advTm="36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510" y="5148064"/>
            <a:ext cx="43381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Маленькая женщина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Маленькая </a:t>
            </a:r>
            <a:r>
              <a:rPr lang="ru-RU" sz="1600" i="1" dirty="0">
                <a:solidFill>
                  <a:srgbClr val="008000"/>
                </a:solidFill>
              </a:rPr>
              <a:t>женщина с крупными глазами,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Вы во всем случившемся виноваты сами.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Разве интересною можно быть такою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в глаза заглядывать с вкрадчивой </a:t>
            </a:r>
            <a:r>
              <a:rPr lang="ru-RU" sz="1600" i="1" dirty="0" err="1">
                <a:solidFill>
                  <a:srgbClr val="008000"/>
                </a:solidFill>
              </a:rPr>
              <a:t>тоскою</a:t>
            </a:r>
            <a:r>
              <a:rPr lang="ru-RU" sz="1600" i="1" dirty="0" smtClean="0">
                <a:solidFill>
                  <a:srgbClr val="008000"/>
                </a:solidFill>
              </a:rPr>
              <a:t>?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Обладать </a:t>
            </a:r>
            <a:r>
              <a:rPr lang="ru-RU" sz="1600" i="1" dirty="0">
                <a:solidFill>
                  <a:srgbClr val="008000"/>
                </a:solidFill>
              </a:rPr>
              <a:t>раздумчивой шелковой походкой?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Быть всегда приманчиво-обреченно-кроткой?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 </a:t>
            </a:r>
            <a:r>
              <a:rPr lang="ru-RU" sz="1600" i="1" dirty="0" smtClean="0">
                <a:solidFill>
                  <a:srgbClr val="008000"/>
                </a:solidFill>
              </a:rPr>
              <a:t>картавить </a:t>
            </a:r>
            <a:r>
              <a:rPr lang="ru-RU" sz="1600" i="1" dirty="0">
                <a:solidFill>
                  <a:srgbClr val="008000"/>
                </a:solidFill>
              </a:rPr>
              <a:t>ласково, нежно и наивно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Самое обычное необычно — дивно</a:t>
            </a:r>
            <a:r>
              <a:rPr lang="ru-RU" sz="1600" i="1" dirty="0" smtClean="0">
                <a:solidFill>
                  <a:srgbClr val="008000"/>
                </a:solidFill>
              </a:rPr>
              <a:t>?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Все </a:t>
            </a:r>
            <a:r>
              <a:rPr lang="ru-RU" sz="1600" i="1" dirty="0">
                <a:solidFill>
                  <a:srgbClr val="008000"/>
                </a:solidFill>
              </a:rPr>
              <a:t>о Вас я думаю, мысленно лаская,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Маленькая женщина, славная такая.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Да и как не думать мне, посудите сами,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Маленькая женщина с теплыми глазами</a:t>
            </a:r>
            <a:r>
              <a:rPr lang="ru-RU" sz="1600" i="1" dirty="0" smtClean="0">
                <a:solidFill>
                  <a:srgbClr val="008000"/>
                </a:solidFill>
              </a:rPr>
              <a:t>?..</a:t>
            </a:r>
          </a:p>
          <a:p>
            <a:endParaRPr lang="ru-RU" sz="800" dirty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И. Северянин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026" name="Picture 2" descr="«Под вишневым деревом»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0" y="179511"/>
            <a:ext cx="3404978" cy="483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70116" y="4474233"/>
            <a:ext cx="1273384" cy="54312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Э. </a:t>
            </a:r>
            <a:r>
              <a:rPr lang="ru-RU" sz="1200" dirty="0" err="1" smtClean="0">
                <a:solidFill>
                  <a:srgbClr val="008000"/>
                </a:solidFill>
              </a:rPr>
              <a:t>Вернон</a:t>
            </a:r>
            <a:r>
              <a:rPr lang="ru-RU" sz="1200" dirty="0" smtClean="0">
                <a:solidFill>
                  <a:srgbClr val="008000"/>
                </a:solidFill>
              </a:rPr>
              <a:t> «Под вишневым деревом»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15">
        <p14:prism isContent="1"/>
      </p:transition>
    </mc:Choice>
    <mc:Fallback xmlns="">
      <p:transition spd="slow" advClick="0" advTm="36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7893" y="4942850"/>
            <a:ext cx="3015148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66"/>
                </a:solidFill>
              </a:rPr>
              <a:t>Ты и вы</a:t>
            </a:r>
          </a:p>
          <a:p>
            <a:pPr>
              <a:lnSpc>
                <a:spcPct val="150000"/>
              </a:lnSpc>
            </a:pPr>
            <a:endParaRPr lang="ru-RU" sz="800" dirty="0"/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rgbClr val="008000"/>
                </a:solidFill>
              </a:rPr>
              <a:t>Пустое </a:t>
            </a:r>
            <a:r>
              <a:rPr lang="ru-RU" sz="1600" i="1" dirty="0">
                <a:solidFill>
                  <a:srgbClr val="008000"/>
                </a:solidFill>
              </a:rPr>
              <a:t>вы сердечным ты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Она, </a:t>
            </a:r>
            <a:r>
              <a:rPr lang="ru-RU" sz="1600" i="1" dirty="0" err="1">
                <a:solidFill>
                  <a:srgbClr val="008000"/>
                </a:solidFill>
              </a:rPr>
              <a:t>обмолвясь</a:t>
            </a:r>
            <a:r>
              <a:rPr lang="ru-RU" sz="1600" i="1" dirty="0">
                <a:solidFill>
                  <a:srgbClr val="008000"/>
                </a:solidFill>
              </a:rPr>
              <a:t>, заменила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все счастливые мечты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душе влюбленной возбудила.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Пред ней задумчиво стою,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Свести очей с нее нет силы;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говорю ей: как вы милы!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мыслю: как тебя люблю</a:t>
            </a:r>
            <a:r>
              <a:rPr lang="ru-RU" sz="1600" i="1" dirty="0" smtClean="0">
                <a:solidFill>
                  <a:srgbClr val="008000"/>
                </a:solidFill>
              </a:rPr>
              <a:t>!</a:t>
            </a:r>
          </a:p>
          <a:p>
            <a:pPr>
              <a:lnSpc>
                <a:spcPct val="150000"/>
              </a:lnSpc>
            </a:pPr>
            <a:endParaRPr lang="ru-RU" sz="800" dirty="0" smtClean="0">
              <a:solidFill>
                <a:srgbClr val="0080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ru-RU" sz="1400" dirty="0" smtClean="0">
                <a:solidFill>
                  <a:srgbClr val="FF0066"/>
                </a:solidFill>
              </a:rPr>
              <a:t>А. Пушкин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6" name="Picture 2" descr="80+ картин отечественных художников, которые должен узнавать каждый образованный челове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0" y="179512"/>
            <a:ext cx="413521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858706" y="4319521"/>
            <a:ext cx="1284794" cy="540511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З. Серебрякова «За туалетом. Автопортрет»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206">
        <p14:prism isContent="1"/>
      </p:transition>
    </mc:Choice>
    <mc:Fallback xmlns="">
      <p:transition spd="slow" advClick="0" advTm="312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Молодая девушка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6" y="323527"/>
            <a:ext cx="4752528" cy="559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5497" y="5940152"/>
            <a:ext cx="36784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Как неразгаданная тайна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 smtClean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Как </a:t>
            </a:r>
            <a:r>
              <a:rPr lang="ru-RU" sz="1600" i="1" dirty="0">
                <a:solidFill>
                  <a:srgbClr val="008000"/>
                </a:solidFill>
              </a:rPr>
              <a:t>неразгаданная тайна,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Живая прелесть дышит в ней -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Мы смотрим с трепетом тревожным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 тихий свет её очей.</a:t>
            </a:r>
            <a:r>
              <a:rPr lang="ru-RU" sz="1200" i="1" dirty="0">
                <a:solidFill>
                  <a:srgbClr val="008000"/>
                </a:solidFill>
              </a:rPr>
              <a:t/>
            </a:r>
            <a:br>
              <a:rPr lang="ru-RU" sz="1200" i="1" dirty="0">
                <a:solidFill>
                  <a:srgbClr val="008000"/>
                </a:solidFill>
              </a:rPr>
            </a:br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Земное ль в ней очарованье,</a:t>
            </a:r>
            <a:r>
              <a:rPr lang="ru-RU" sz="1600" i="1" dirty="0">
                <a:solidFill>
                  <a:srgbClr val="008000"/>
                </a:solidFill>
              </a:rPr>
              <a:t/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Иль неземная благодать?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Душа хотела б ей молиться,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сердце рвётся обожать</a:t>
            </a:r>
            <a:r>
              <a:rPr lang="ru-RU" sz="1600" i="1" dirty="0" smtClean="0">
                <a:solidFill>
                  <a:srgbClr val="008000"/>
                </a:solidFill>
              </a:rPr>
              <a:t>...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Ф. </a:t>
            </a:r>
            <a:r>
              <a:rPr lang="ru-RU" sz="1400" dirty="0">
                <a:solidFill>
                  <a:srgbClr val="FF0066"/>
                </a:solidFill>
              </a:rPr>
              <a:t>Тютчев</a:t>
            </a:r>
          </a:p>
        </p:txBody>
      </p:sp>
    </p:spTree>
    <p:extLst>
      <p:ext uri="{BB962C8B-B14F-4D97-AF65-F5344CB8AC3E}">
        <p14:creationId xmlns:p14="http://schemas.microsoft.com/office/powerpoint/2010/main" val="20855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116">
        <p14:prism isContent="1"/>
      </p:transition>
    </mc:Choice>
    <mc:Fallback xmlns="">
      <p:transition spd="slow" advClick="0" advTm="361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510" y="4644008"/>
            <a:ext cx="38004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Спит женщина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dirty="0" smtClean="0">
                <a:solidFill>
                  <a:srgbClr val="008000"/>
                </a:solidFill>
              </a:rPr>
              <a:t>Спит </a:t>
            </a:r>
            <a:r>
              <a:rPr lang="ru-RU" sz="1600" dirty="0">
                <a:solidFill>
                  <a:srgbClr val="008000"/>
                </a:solidFill>
              </a:rPr>
              <a:t>женщина, и ты ей снишься ночью,-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Когда кругом безмолвие и мгла,-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Тем юношей, которого воочию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Она конечно, видеть не могла</a:t>
            </a:r>
            <a:r>
              <a:rPr lang="ru-RU" sz="1600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>
              <a:solidFill>
                <a:srgbClr val="008000"/>
              </a:solidFill>
            </a:endParaRPr>
          </a:p>
          <a:p>
            <a:r>
              <a:rPr lang="ru-RU" sz="1600" dirty="0">
                <a:solidFill>
                  <a:srgbClr val="008000"/>
                </a:solidFill>
              </a:rPr>
              <a:t>Там вдалеке, в холодном блеске полдня,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Десантный взвод взмывает к небесам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Спит женщина, твои невзгоды помня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Больнее, чем ты помнишь это сам</a:t>
            </a:r>
            <a:r>
              <a:rPr lang="ru-RU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>
              <a:solidFill>
                <a:srgbClr val="008000"/>
              </a:solidFill>
            </a:endParaRPr>
          </a:p>
          <a:p>
            <a:r>
              <a:rPr lang="ru-RU" sz="1600" dirty="0">
                <a:solidFill>
                  <a:srgbClr val="008000"/>
                </a:solidFill>
              </a:rPr>
              <a:t>Она проходит длинною тропою,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Как будто по твоей идет судьбе.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И даже знает о тебе такое,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600" dirty="0">
                <a:solidFill>
                  <a:srgbClr val="008000"/>
                </a:solidFill>
              </a:rPr>
              <a:t>Чего ты сам не знаешь о себе</a:t>
            </a:r>
            <a:r>
              <a:rPr lang="ru-RU" sz="1600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К. Ваншенкин</a:t>
            </a:r>
            <a:endParaRPr lang="ru-RU" sz="1600" dirty="0">
              <a:solidFill>
                <a:srgbClr val="FF0066"/>
              </a:solidFill>
            </a:endParaRPr>
          </a:p>
        </p:txBody>
      </p:sp>
      <p:pic>
        <p:nvPicPr>
          <p:cNvPr id="17410" name="Picture 2" descr="https://art-assorty.ru/uploads/posts/2017-09/1506418653_ivan-kramskoy-neizvestna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5" y="265282"/>
            <a:ext cx="4910394" cy="38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723878" y="3654436"/>
            <a:ext cx="1393254" cy="42692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И. Крамской «Неизвестная»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3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349">
        <p14:prism isContent="1"/>
      </p:transition>
    </mc:Choice>
    <mc:Fallback xmlns="">
      <p:transition spd="slow" advClick="0" advTm="413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683" y="4804350"/>
            <a:ext cx="30249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66"/>
                </a:solidFill>
              </a:rPr>
              <a:t>Не ветер, вея с высоты</a:t>
            </a:r>
            <a:endParaRPr lang="ru-RU" sz="2000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Не </a:t>
            </a:r>
            <a:r>
              <a:rPr lang="ru-RU" sz="1600" i="1" dirty="0">
                <a:solidFill>
                  <a:srgbClr val="008000"/>
                </a:solidFill>
              </a:rPr>
              <a:t>ветер, вея с высоты,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Листов коснулся ночью лунной;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Моей души коснулась ты —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 тревожна, как листы,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Она, как гусли, </a:t>
            </a:r>
            <a:r>
              <a:rPr lang="ru-RU" sz="1600" i="1" dirty="0" err="1">
                <a:solidFill>
                  <a:srgbClr val="008000"/>
                </a:solidFill>
              </a:rPr>
              <a:t>многострунна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Житейский </a:t>
            </a:r>
            <a:r>
              <a:rPr lang="ru-RU" sz="1600" i="1" dirty="0">
                <a:solidFill>
                  <a:srgbClr val="008000"/>
                </a:solidFill>
              </a:rPr>
              <a:t>вихрь ее терзал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сокрушительным набегом,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Свистя и воя, струны рвал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заносил холодным снегом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Твоя </a:t>
            </a:r>
            <a:r>
              <a:rPr lang="ru-RU" sz="1600" i="1" dirty="0">
                <a:solidFill>
                  <a:srgbClr val="008000"/>
                </a:solidFill>
              </a:rPr>
              <a:t>же речь ласкает слух,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Твое легко прикосновенье,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от цветов летящий пух,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майской ночи дуновенье</a:t>
            </a:r>
            <a:r>
              <a:rPr lang="ru-RU" sz="1600" i="1" dirty="0" smtClean="0">
                <a:solidFill>
                  <a:srgbClr val="008000"/>
                </a:solidFill>
              </a:rPr>
              <a:t>…</a:t>
            </a:r>
          </a:p>
          <a:p>
            <a:endParaRPr lang="ru-RU" sz="800" dirty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А. Толстой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3" name="Picture 2" descr="МАКОВСКИЙ Константин - Русская красавица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35" y="146916"/>
            <a:ext cx="3545611" cy="469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76484" y="4222852"/>
            <a:ext cx="1167016" cy="615798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К. Маковский «Русская красавица»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675">
        <p14:prism isContent="1"/>
      </p:transition>
    </mc:Choice>
    <mc:Fallback xmlns="">
      <p:transition spd="slow" advClick="0" advTm="406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9f735d8b1ef20d0 a nw 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44" y="251520"/>
            <a:ext cx="402521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9733" y="4860032"/>
            <a:ext cx="36430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Эта женщина! Увижу и немею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rgbClr val="008000"/>
                </a:solidFill>
              </a:rPr>
              <a:t>Эта </a:t>
            </a:r>
            <a:r>
              <a:rPr lang="ru-RU" sz="1600" i="1" dirty="0">
                <a:solidFill>
                  <a:srgbClr val="008000"/>
                </a:solidFill>
              </a:rPr>
              <a:t>женщина! Увижу и немею.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Потому-то, понимаешь, не гляжу.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Ни кукушкам, ни ромашкам я не верю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к цыганкам, понимаешь, не хожу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ru-RU" sz="800" i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rgbClr val="008000"/>
                </a:solidFill>
              </a:rPr>
              <a:t>Напророчат: не люби ее такую,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набормочут: до рассвета заживет,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наколдуют, нагадают, накукуют…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она на нашей улице живет!</a:t>
            </a:r>
          </a:p>
          <a:p>
            <a:endParaRPr lang="ru-RU" sz="800" dirty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Б. Окуджава</a:t>
            </a:r>
            <a:endParaRPr lang="ru-RU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116">
        <p14:prism isContent="1"/>
      </p:transition>
    </mc:Choice>
    <mc:Fallback xmlns="">
      <p:transition spd="slow" advClick="0" advTm="361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165" y="4427983"/>
            <a:ext cx="406451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Норвежская девушка</a:t>
            </a: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Очи </a:t>
            </a:r>
            <a:r>
              <a:rPr lang="ru-RU" sz="1600" i="1" dirty="0">
                <a:solidFill>
                  <a:srgbClr val="008000"/>
                </a:solidFill>
              </a:rPr>
              <a:t>твои, голубые и чистые —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Слиянье небесной лазури с изменчивым </a:t>
            </a:r>
            <a:r>
              <a:rPr lang="ru-RU" sz="1600" i="1" dirty="0" smtClean="0">
                <a:solidFill>
                  <a:srgbClr val="008000"/>
                </a:solidFill>
              </a:rPr>
              <a:t>		                              блеском </a:t>
            </a:r>
            <a:r>
              <a:rPr lang="ru-RU" sz="1600" i="1" dirty="0">
                <a:solidFill>
                  <a:srgbClr val="008000"/>
                </a:solidFill>
              </a:rPr>
              <a:t>волны;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Пряди волос золотистые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Нежнее, чем нить паутины в сиянье </a:t>
            </a:r>
            <a:r>
              <a:rPr lang="ru-RU" sz="1600" i="1" dirty="0" smtClean="0">
                <a:solidFill>
                  <a:srgbClr val="008000"/>
                </a:solidFill>
              </a:rPr>
              <a:t>		                              вечерней </a:t>
            </a:r>
            <a:r>
              <a:rPr lang="ru-RU" sz="1600" i="1" dirty="0">
                <a:solidFill>
                  <a:srgbClr val="008000"/>
                </a:solidFill>
              </a:rPr>
              <a:t>Луны.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Вся ты — намек, вся ты — сказка </a:t>
            </a:r>
            <a:r>
              <a:rPr lang="ru-RU" sz="1600" i="1" dirty="0" smtClean="0">
                <a:solidFill>
                  <a:srgbClr val="008000"/>
                </a:solidFill>
              </a:rPr>
              <a:t>			                  прекрасная</a:t>
            </a:r>
            <a:r>
              <a:rPr lang="ru-RU" sz="1600" i="1" dirty="0">
                <a:solidFill>
                  <a:srgbClr val="008000"/>
                </a:solidFill>
              </a:rPr>
              <a:t>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Ты — отблеск зарницы, ты — отзвук </a:t>
            </a:r>
            <a:r>
              <a:rPr lang="ru-RU" sz="1600" i="1" dirty="0" smtClean="0">
                <a:solidFill>
                  <a:srgbClr val="008000"/>
                </a:solidFill>
              </a:rPr>
              <a:t>	       	         загадочной </a:t>
            </a:r>
            <a:r>
              <a:rPr lang="ru-RU" sz="1600" i="1" dirty="0">
                <a:solidFill>
                  <a:srgbClr val="008000"/>
                </a:solidFill>
              </a:rPr>
              <a:t>песни без слов;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Светлая, девственно-ясная,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Вакханка с душою весталки, цветок под </a:t>
            </a:r>
            <a:r>
              <a:rPr lang="ru-RU" sz="1600" i="1" dirty="0" smtClean="0">
                <a:solidFill>
                  <a:srgbClr val="008000"/>
                </a:solidFill>
              </a:rPr>
              <a:t>		                             покровом </a:t>
            </a:r>
            <a:r>
              <a:rPr lang="ru-RU" sz="1600" i="1" dirty="0">
                <a:solidFill>
                  <a:srgbClr val="008000"/>
                </a:solidFill>
              </a:rPr>
              <a:t>снегов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К. Бальмонт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3076" name="Picture 4" descr="ОЛЬШАНСКИЙ Борис - Берегиня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3" y="179512"/>
            <a:ext cx="488839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67894" y="3347864"/>
            <a:ext cx="1275606" cy="50405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Б. Ольшанский «</a:t>
            </a:r>
            <a:r>
              <a:rPr lang="ru-RU" sz="1200" dirty="0" err="1" smtClean="0">
                <a:solidFill>
                  <a:srgbClr val="008000"/>
                </a:solidFill>
              </a:rPr>
              <a:t>Берегиня</a:t>
            </a:r>
            <a:r>
              <a:rPr lang="ru-RU" sz="1200" dirty="0" smtClean="0">
                <a:solidFill>
                  <a:srgbClr val="008000"/>
                </a:solidFill>
              </a:rPr>
              <a:t>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873">
        <p14:prism isContent="1"/>
      </p:transition>
    </mc:Choice>
    <mc:Fallback xmlns="">
      <p:transition spd="slow" advClick="0" advTm="408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478" y="5266015"/>
            <a:ext cx="48965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Среди разных чудес, что пленят и манят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Среди </a:t>
            </a:r>
            <a:r>
              <a:rPr lang="ru-RU" sz="1600" i="1" dirty="0">
                <a:solidFill>
                  <a:srgbClr val="008000"/>
                </a:solidFill>
              </a:rPr>
              <a:t>разных чудес, что пленят и манят,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Свет далекой звезды или вечность </a:t>
            </a:r>
            <a:r>
              <a:rPr lang="ru-RU" sz="1600" i="1" dirty="0" smtClean="0">
                <a:solidFill>
                  <a:srgbClr val="008000"/>
                </a:solidFill>
              </a:rPr>
              <a:t>седых пирамид</a:t>
            </a:r>
            <a:r>
              <a:rPr lang="ru-RU" sz="1600" i="1" dirty="0">
                <a:solidFill>
                  <a:srgbClr val="008000"/>
                </a:solidFill>
              </a:rPr>
              <a:t>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Есть одно, на котором всегда остановится </a:t>
            </a:r>
            <a:r>
              <a:rPr lang="ru-RU" sz="1600" i="1" dirty="0" smtClean="0">
                <a:solidFill>
                  <a:srgbClr val="008000"/>
                </a:solidFill>
              </a:rPr>
              <a:t>взгляд</a:t>
            </a:r>
            <a:r>
              <a:rPr lang="ru-RU" sz="1600" i="1" dirty="0">
                <a:solidFill>
                  <a:srgbClr val="008000"/>
                </a:solidFill>
              </a:rPr>
              <a:t>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Это — женщина, в ней природа все тайны </a:t>
            </a:r>
            <a:r>
              <a:rPr lang="ru-RU" sz="1600" i="1" dirty="0" smtClean="0">
                <a:solidFill>
                  <a:srgbClr val="008000"/>
                </a:solidFill>
              </a:rPr>
              <a:t>хранит</a:t>
            </a:r>
            <a:r>
              <a:rPr lang="ru-RU" sz="1600" i="1" dirty="0">
                <a:solidFill>
                  <a:srgbClr val="008000"/>
                </a:solidFill>
              </a:rPr>
              <a:t>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Несмотря на </a:t>
            </a:r>
            <a:r>
              <a:rPr lang="ru-RU" sz="1600" i="1" dirty="0" err="1">
                <a:solidFill>
                  <a:srgbClr val="008000"/>
                </a:solidFill>
              </a:rPr>
              <a:t>засилие</a:t>
            </a:r>
            <a:r>
              <a:rPr lang="ru-RU" sz="1600" i="1" dirty="0">
                <a:solidFill>
                  <a:srgbClr val="008000"/>
                </a:solidFill>
              </a:rPr>
              <a:t> боли и зла,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Чудо-женщина в доме тепло сберегла.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жизнь обычную краски и звуки внесла,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лихолетье быть королевой смогла.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Пусть же вас окружает людское добро,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Восхищенье мужчин, рук надежных тепло.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Пусть стихи и признанья звучат вновь и вновь,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Пусть почаще вам близкие дарят любовь</a:t>
            </a:r>
            <a:r>
              <a:rPr lang="ru-RU" sz="1600" i="1" dirty="0" smtClean="0">
                <a:solidFill>
                  <a:srgbClr val="008000"/>
                </a:solidFill>
              </a:rPr>
              <a:t>!</a:t>
            </a:r>
          </a:p>
          <a:p>
            <a:pPr>
              <a:lnSpc>
                <a:spcPct val="150000"/>
              </a:lnSpc>
            </a:pPr>
            <a:endParaRPr lang="ru-RU" sz="800" dirty="0">
              <a:solidFill>
                <a:srgbClr val="008000"/>
              </a:solidFill>
            </a:endParaRPr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В. Серых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20482" name="Picture 2" descr=" «Я буду ангелом твоим хранителем и тенью в летний зной.»  Автор: Willem Haenraet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0" y="123569"/>
            <a:ext cx="4260420" cy="49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465592" y="4385428"/>
            <a:ext cx="1677908" cy="72008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rgbClr val="008000"/>
                </a:solidFill>
              </a:rPr>
              <a:t>В.Хайенраетс</a:t>
            </a:r>
            <a:r>
              <a:rPr lang="ru-RU" sz="1200" dirty="0" smtClean="0">
                <a:solidFill>
                  <a:srgbClr val="008000"/>
                </a:solidFill>
              </a:rPr>
              <a:t> «Я буду ангелом твоим хранителем и тенью в летний зной»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695">
        <p14:prism isContent="1"/>
      </p:transition>
    </mc:Choice>
    <mc:Fallback xmlns="">
      <p:transition spd="slow" advClick="0" advTm="506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upload.wikimedia.org/wikipedia/commons/5/55/Girl_in_the_Sunlight._Portrait_of_Maria_Simonovich._1888._Oil_on_canvas._The_Tretyakov_Gallery%2C_Moscow%2C_Russia..jpg"/>
          <p:cNvSpPr>
            <a:spLocks noChangeAspect="1" noChangeArrowheads="1"/>
          </p:cNvSpPr>
          <p:nvPr/>
        </p:nvSpPr>
        <p:spPr bwMode="auto">
          <a:xfrm>
            <a:off x="155575" y="-4022725"/>
            <a:ext cx="607695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 descr="http://www.obraz-slova.ru/images/art/v_ivanov/08_Vsevolod_Ivanov_Vedicheskaya_Ru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0" y="184309"/>
            <a:ext cx="434765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580021" y="2992993"/>
            <a:ext cx="1594311" cy="43187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Вс. Иванов «Полет. </a:t>
            </a:r>
            <a:r>
              <a:rPr lang="ru-RU" sz="1200" dirty="0" err="1" smtClean="0">
                <a:solidFill>
                  <a:srgbClr val="008000"/>
                </a:solidFill>
              </a:rPr>
              <a:t>Йогиня</a:t>
            </a:r>
            <a:r>
              <a:rPr lang="ru-RU" sz="1200" dirty="0" smtClean="0">
                <a:solidFill>
                  <a:srgbClr val="008000"/>
                </a:solidFill>
              </a:rPr>
              <a:t>-Матушка»</a:t>
            </a:r>
            <a:endParaRPr lang="ru-RU" sz="1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291" y="3491880"/>
            <a:ext cx="388843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Отпускайте ведьму полетать...</a:t>
            </a:r>
            <a:r>
              <a:rPr lang="ru-RU" dirty="0">
                <a:solidFill>
                  <a:srgbClr val="FF0066"/>
                </a:solidFill>
              </a:rPr>
              <a:t/>
            </a:r>
            <a:br>
              <a:rPr lang="ru-RU" dirty="0">
                <a:solidFill>
                  <a:srgbClr val="FF0066"/>
                </a:solidFill>
              </a:rPr>
            </a:br>
            <a:endParaRPr lang="ru-RU" sz="800" dirty="0" smtClean="0">
              <a:solidFill>
                <a:srgbClr val="FF0066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Отпускайте </a:t>
            </a:r>
            <a:r>
              <a:rPr lang="ru-RU" sz="1600" i="1" dirty="0">
                <a:solidFill>
                  <a:srgbClr val="008000"/>
                </a:solidFill>
              </a:rPr>
              <a:t>ведьму полетать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Ведьма без полётов - вся на нервах!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Ведьме непременно нужно знать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 она любима, хоть и стерва!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Позволяйте </a:t>
            </a:r>
            <a:r>
              <a:rPr lang="ru-RU" sz="1600" i="1" dirty="0">
                <a:solidFill>
                  <a:srgbClr val="008000"/>
                </a:solidFill>
              </a:rPr>
              <a:t>ведьме </a:t>
            </a:r>
            <a:r>
              <a:rPr lang="ru-RU" sz="1600" i="1" dirty="0" err="1">
                <a:solidFill>
                  <a:srgbClr val="008000"/>
                </a:solidFill>
              </a:rPr>
              <a:t>истерить</a:t>
            </a:r>
            <a:r>
              <a:rPr lang="ru-RU" sz="1600" i="1" dirty="0">
                <a:solidFill>
                  <a:srgbClr val="008000"/>
                </a:solidFill>
              </a:rPr>
              <a:t/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Соблюдая график и не очень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Ведьме очень важно быть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Хоть немного, главной, между прочим...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Улыбайтесь </a:t>
            </a:r>
            <a:r>
              <a:rPr lang="ru-RU" sz="1600" i="1" dirty="0">
                <a:solidFill>
                  <a:srgbClr val="008000"/>
                </a:solidFill>
              </a:rPr>
              <a:t>ведьме по утрам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них, она, особо беззащитна!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Позволяйте ей - и стыд и срам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Будьте ей - надеждой и защитой...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Уходя</a:t>
            </a:r>
            <a:r>
              <a:rPr lang="ru-RU" sz="1600" i="1" dirty="0">
                <a:solidFill>
                  <a:srgbClr val="008000"/>
                </a:solidFill>
              </a:rPr>
              <a:t>, дарите ей любовь!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Поцелуем, взглядом и касаньем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Преклоняйтесь ведьме, вновь и вновь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Окружайте, ведьму, обожаньем...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Не </a:t>
            </a:r>
            <a:r>
              <a:rPr lang="ru-RU" sz="1600" i="1" dirty="0">
                <a:solidFill>
                  <a:srgbClr val="008000"/>
                </a:solidFill>
              </a:rPr>
              <a:t>теряйте ведьму ни на час!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Нет ранимей женщины на свете!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в ответ - она полюбит вас...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сполна взаимностью ответит</a:t>
            </a:r>
            <a:r>
              <a:rPr lang="ru-RU" sz="1600" i="1" dirty="0" smtClean="0">
                <a:solidFill>
                  <a:srgbClr val="008000"/>
                </a:solidFill>
              </a:rPr>
              <a:t>...</a:t>
            </a:r>
            <a:endParaRPr lang="ru-RU" sz="900" i="1" dirty="0" smtClean="0">
              <a:solidFill>
                <a:srgbClr val="008000"/>
              </a:solidFill>
            </a:endParaRPr>
          </a:p>
          <a:p>
            <a:endParaRPr lang="ru-RU" sz="800" i="1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Юрий Рыбка</a:t>
            </a:r>
            <a:endParaRPr lang="ru-RU" sz="1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128">
        <p14:prism isContent="1"/>
      </p:transition>
    </mc:Choice>
    <mc:Fallback xmlns="">
      <p:transition spd="slow" advClick="0" advTm="611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418" y="5724128"/>
            <a:ext cx="417866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Великий секрет</a:t>
            </a: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Что </a:t>
            </a:r>
            <a:r>
              <a:rPr lang="ru-RU" sz="1600" i="1" dirty="0">
                <a:solidFill>
                  <a:srgbClr val="008000"/>
                </a:solidFill>
              </a:rPr>
              <a:t>за смысл в жизни спорить и обижаться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терять свои силы в пустой борьбе?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Ты ведь даже представить не можешь себе,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До чего идет тебе улыбаться</a:t>
            </a:r>
            <a:r>
              <a:rPr lang="ru-RU" sz="1600" i="1" dirty="0" smtClean="0">
                <a:solidFill>
                  <a:srgbClr val="008000"/>
                </a:solidFill>
              </a:rPr>
              <a:t>!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Хочешь, я главный секрет открою: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Вместо споров на ласку себя настрой.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Будь сердечной и искреннею со мной,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Поцелуй, улыбнись мне. И поле боя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Моментально останется за тобой!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Э. Асадов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6148" name="Picture 4" descr="ВЕНЕЦИАНОВ Алексей - Девушка в платке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" y="126956"/>
            <a:ext cx="3818629" cy="54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82722" y="5100441"/>
            <a:ext cx="1275606" cy="50405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А. Венецианов «Девушка в платке»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493">
        <p14:prism isContent="1"/>
      </p:transition>
    </mc:Choice>
    <mc:Fallback xmlns="">
      <p:transition spd="slow" advClick="0" advTm="364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7654" y="4331266"/>
            <a:ext cx="1800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Моя Ундина</a:t>
            </a:r>
          </a:p>
          <a:p>
            <a:endParaRPr lang="ru-RU" sz="800" dirty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Она </a:t>
            </a:r>
            <a:r>
              <a:rPr lang="ru-RU" sz="1600" i="1" dirty="0">
                <a:solidFill>
                  <a:srgbClr val="008000"/>
                </a:solidFill>
              </a:rPr>
              <a:t>резва,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рыбка;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Ее слова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Так гибко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Шутить в речи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Готовы,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И, что ключи,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Всё новы…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 светлей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Фонтана,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Она </a:t>
            </a:r>
            <a:r>
              <a:rPr lang="ru-RU" sz="1600" i="1" dirty="0" err="1">
                <a:solidFill>
                  <a:srgbClr val="008000"/>
                </a:solidFill>
              </a:rPr>
              <a:t>скрытней</a:t>
            </a:r>
            <a:r>
              <a:rPr lang="ru-RU" sz="1600" i="1" dirty="0">
                <a:solidFill>
                  <a:srgbClr val="008000"/>
                </a:solidFill>
              </a:rPr>
              <a:t/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Тумана;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Немного зла,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Ревнива…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Зато мила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 диво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 smtClean="0">
              <a:solidFill>
                <a:srgbClr val="008000"/>
              </a:solidFill>
            </a:endParaRPr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А. Фет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0242" name="Picture 2" descr="БОРОВИКОВСКИЙ Владимир - Портрет Марии Ивановны Лопухиной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73" y="109868"/>
            <a:ext cx="3330961" cy="42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651870" y="3611186"/>
            <a:ext cx="1491630" cy="72008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В. </a:t>
            </a:r>
            <a:r>
              <a:rPr lang="ru-RU" sz="1200" dirty="0" err="1" smtClean="0">
                <a:solidFill>
                  <a:srgbClr val="008000"/>
                </a:solidFill>
              </a:rPr>
              <a:t>Боровиковский</a:t>
            </a:r>
            <a:r>
              <a:rPr lang="ru-RU" sz="1200" dirty="0" smtClean="0">
                <a:solidFill>
                  <a:srgbClr val="008000"/>
                </a:solidFill>
              </a:rPr>
              <a:t> «Портрет Марии Ивановны Лопухиной»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3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502">
        <p14:prism isContent="1"/>
      </p:transition>
    </mc:Choice>
    <mc:Fallback xmlns="">
      <p:transition spd="slow" advClick="0" advTm="315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534" y="3141681"/>
            <a:ext cx="410445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</a:rPr>
              <a:t>Я </a:t>
            </a:r>
            <a:r>
              <a:rPr lang="ru-RU" b="1" dirty="0">
                <a:solidFill>
                  <a:srgbClr val="FF0066"/>
                </a:solidFill>
              </a:rPr>
              <a:t>знаю, что все женщины прекрасны</a:t>
            </a:r>
            <a:r>
              <a:rPr lang="ru-RU" b="1" dirty="0" smtClean="0">
                <a:solidFill>
                  <a:srgbClr val="FF0066"/>
                </a:solidFill>
              </a:rPr>
              <a:t>...</a:t>
            </a:r>
          </a:p>
          <a:p>
            <a:endParaRPr lang="ru-RU" sz="800" b="1" dirty="0"/>
          </a:p>
          <a:p>
            <a:r>
              <a:rPr lang="ru-RU" sz="1600" i="1" dirty="0">
                <a:solidFill>
                  <a:srgbClr val="008000"/>
                </a:solidFill>
              </a:rPr>
              <a:t>Я знаю, что все женщины прекрасны.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красотой своею и умом.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Еще </a:t>
            </a:r>
            <a:r>
              <a:rPr lang="ru-RU" sz="1600" i="1" dirty="0">
                <a:solidFill>
                  <a:srgbClr val="008000"/>
                </a:solidFill>
              </a:rPr>
              <a:t>весельем, если в доме праздник.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верностью, – когда разлука в нем.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Не </a:t>
            </a:r>
            <a:r>
              <a:rPr lang="ru-RU" sz="1600" i="1" dirty="0">
                <a:solidFill>
                  <a:srgbClr val="008000"/>
                </a:solidFill>
              </a:rPr>
              <a:t>их наряды или профиль римский, —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Нас </a:t>
            </a:r>
            <a:r>
              <a:rPr lang="ru-RU" sz="1600" i="1" dirty="0">
                <a:solidFill>
                  <a:srgbClr val="008000"/>
                </a:solidFill>
              </a:rPr>
              <a:t>покоряет женская душа.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молодость ее…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материнство,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седина, когда пора пришла.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Покуда </a:t>
            </a:r>
            <a:r>
              <a:rPr lang="ru-RU" sz="1600" i="1" dirty="0">
                <a:solidFill>
                  <a:srgbClr val="008000"/>
                </a:solidFill>
              </a:rPr>
              <a:t>жив, – я им молиться буду.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Любовь </a:t>
            </a:r>
            <a:r>
              <a:rPr lang="ru-RU" sz="1600" i="1" dirty="0">
                <a:solidFill>
                  <a:srgbClr val="008000"/>
                </a:solidFill>
              </a:rPr>
              <a:t>иным восторгам предпочту. Господь явил нам женщину, как чудо, Доверив миру эту красоту.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повелел нам рядом жить достойно.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По </a:t>
            </a:r>
            <a:r>
              <a:rPr lang="ru-RU" sz="1600" i="1" dirty="0">
                <a:solidFill>
                  <a:srgbClr val="008000"/>
                </a:solidFill>
              </a:rPr>
              <a:t>рыцарски – и щедро, и светло.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Чтоб </a:t>
            </a:r>
            <a:r>
              <a:rPr lang="ru-RU" sz="1600" i="1" dirty="0">
                <a:solidFill>
                  <a:srgbClr val="008000"/>
                </a:solidFill>
              </a:rPr>
              <a:t>души наши миновали войны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в сердце не закрадывалось зло.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И </a:t>
            </a:r>
            <a:r>
              <a:rPr lang="ru-RU" sz="1600" i="1" dirty="0">
                <a:solidFill>
                  <a:srgbClr val="008000"/>
                </a:solidFill>
              </a:rPr>
              <a:t>мы – мужчины – кланяемся низко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Всем </a:t>
            </a:r>
            <a:r>
              <a:rPr lang="ru-RU" sz="1600" i="1" dirty="0">
                <a:solidFill>
                  <a:srgbClr val="008000"/>
                </a:solidFill>
              </a:rPr>
              <a:t>женщинам родной земли моей. Недаром на солдатских обелисках </a:t>
            </a:r>
            <a:endParaRPr lang="ru-RU" sz="16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Чеканит </a:t>
            </a:r>
            <a:r>
              <a:rPr lang="ru-RU" sz="1600" i="1" dirty="0">
                <a:solidFill>
                  <a:srgbClr val="008000"/>
                </a:solidFill>
              </a:rPr>
              <a:t>память лики матерей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dirty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А. Дементьев</a:t>
            </a:r>
            <a:endParaRPr lang="ru-RU" sz="1600" dirty="0">
              <a:solidFill>
                <a:srgbClr val="FF0066"/>
              </a:solidFill>
            </a:endParaRPr>
          </a:p>
        </p:txBody>
      </p:sp>
      <p:pic>
        <p:nvPicPr>
          <p:cNvPr id="18434" name="Picture 2" descr="Земной рай. Лоуренс Альма-Таде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8" y="179512"/>
            <a:ext cx="4919384" cy="28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651870" y="2573479"/>
            <a:ext cx="1491630" cy="43607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Л. </a:t>
            </a:r>
            <a:r>
              <a:rPr lang="ru-RU" sz="1200" dirty="0" err="1" smtClean="0">
                <a:solidFill>
                  <a:srgbClr val="008000"/>
                </a:solidFill>
              </a:rPr>
              <a:t>Альма-Тадема</a:t>
            </a:r>
            <a:r>
              <a:rPr lang="ru-RU" sz="1200" dirty="0" smtClean="0">
                <a:solidFill>
                  <a:srgbClr val="008000"/>
                </a:solidFill>
              </a:rPr>
              <a:t> «Земной рай»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245">
        <p14:prism isContent="1"/>
      </p:transition>
    </mc:Choice>
    <mc:Fallback xmlns="">
      <p:transition spd="slow" advClick="0" advTm="51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553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РЕКОМЕНДУЕМАЯ ЛИТЕРАТУРА: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1026" name="Picture 2" descr="G:\стихи\1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r="16421" b="1330"/>
          <a:stretch/>
        </p:blipFill>
        <p:spPr bwMode="auto">
          <a:xfrm>
            <a:off x="393224" y="1331640"/>
            <a:ext cx="2232248" cy="32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стихи\9 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4000" b="51657"/>
          <a:stretch/>
        </p:blipFill>
        <p:spPr bwMode="auto">
          <a:xfrm>
            <a:off x="2625472" y="5215692"/>
            <a:ext cx="2266550" cy="317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486" y="5954356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Лучшие поэты мира о любви : сборник. – Москва : АСТ : </a:t>
            </a:r>
            <a:r>
              <a:rPr lang="ru-RU" sz="1600" dirty="0" err="1" smtClean="0">
                <a:solidFill>
                  <a:srgbClr val="008000"/>
                </a:solidFill>
              </a:rPr>
              <a:t>Астрель</a:t>
            </a:r>
            <a:r>
              <a:rPr lang="ru-RU" sz="1600" dirty="0" smtClean="0">
                <a:solidFill>
                  <a:srgbClr val="008000"/>
                </a:solidFill>
              </a:rPr>
              <a:t>, 2011. – 255 с. : ил. – (Стихи о любви).</a:t>
            </a: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5798" y="1691720"/>
            <a:ext cx="2016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Лучшие стихи мира о любви : сборник. – Москва : АСТ : </a:t>
            </a:r>
            <a:r>
              <a:rPr lang="ru-RU" sz="1600" dirty="0" err="1" smtClean="0">
                <a:solidFill>
                  <a:srgbClr val="008000"/>
                </a:solidFill>
              </a:rPr>
              <a:t>Астрель</a:t>
            </a:r>
            <a:r>
              <a:rPr lang="ru-RU" sz="1600" dirty="0" smtClean="0">
                <a:solidFill>
                  <a:srgbClr val="008000"/>
                </a:solidFill>
              </a:rPr>
              <a:t>, 2011. – 351 с. : ил. – (Стихи и песни. Премия народного признания).</a:t>
            </a:r>
            <a:endParaRPr lang="ru-RU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758">
        <p14:prism isContent="1"/>
      </p:transition>
    </mc:Choice>
    <mc:Fallback xmlns="">
      <p:transition spd="slow" advClick="0" advTm="20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26048" y="1980161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553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РЕКОМЕНДУЕМАЯ ЛИТЕРАТУРА: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2050" name="Picture 2" descr="G:\стихи\3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778"/>
          <a:stretch/>
        </p:blipFill>
        <p:spPr bwMode="auto">
          <a:xfrm>
            <a:off x="267494" y="1403649"/>
            <a:ext cx="2304256" cy="30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стихи\6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16000" b="42285"/>
          <a:stretch/>
        </p:blipFill>
        <p:spPr bwMode="auto">
          <a:xfrm>
            <a:off x="2571750" y="5004048"/>
            <a:ext cx="2099257" cy="305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9218" y="599215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100 стихотворений о любви. – Москва : Э, 2016. – 192 с. – (100 стихотворений).</a:t>
            </a: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9782" y="1619672"/>
            <a:ext cx="1872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Стихи любимым женщинам / Вероника </a:t>
            </a:r>
            <a:r>
              <a:rPr lang="ru-RU" sz="1600" dirty="0" err="1" smtClean="0">
                <a:solidFill>
                  <a:srgbClr val="008000"/>
                </a:solidFill>
              </a:rPr>
              <a:t>Тушнова</a:t>
            </a:r>
            <a:r>
              <a:rPr lang="ru-RU" sz="1600" dirty="0" smtClean="0">
                <a:solidFill>
                  <a:srgbClr val="008000"/>
                </a:solidFill>
              </a:rPr>
              <a:t> и др. – Москва : </a:t>
            </a:r>
            <a:r>
              <a:rPr lang="ru-RU" sz="1600" dirty="0" err="1" smtClean="0">
                <a:solidFill>
                  <a:srgbClr val="008000"/>
                </a:solidFill>
              </a:rPr>
              <a:t>Эксмо</a:t>
            </a:r>
            <a:r>
              <a:rPr lang="ru-RU" sz="1600" dirty="0" smtClean="0">
                <a:solidFill>
                  <a:srgbClr val="008000"/>
                </a:solidFill>
              </a:rPr>
              <a:t>, 2009. – 416 с. - (Стихи о любви).</a:t>
            </a:r>
            <a:endParaRPr lang="ru-RU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303">
        <p14:prism isContent="1"/>
      </p:transition>
    </mc:Choice>
    <mc:Fallback xmlns="">
      <p:transition spd="slow" advClick="0" advTm="213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553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РЕКОМЕНДУЕМАЯ ЛИТЕРАТУРА: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3074" name="Picture 2" descr="G:\стихи\5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r="23333" b="29581"/>
          <a:stretch/>
        </p:blipFill>
        <p:spPr bwMode="auto">
          <a:xfrm>
            <a:off x="483518" y="1619672"/>
            <a:ext cx="2088232" cy="30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стихи\4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28444"/>
          <a:stretch/>
        </p:blipFill>
        <p:spPr bwMode="auto">
          <a:xfrm>
            <a:off x="2833536" y="5452068"/>
            <a:ext cx="2161527" cy="29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074" y="5599856"/>
            <a:ext cx="2448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Есенин, С.А. Избранное : В 2 т. / Сергей Александрович Есенин ; сост., вступ. ст. И. Панкеева. – Москва : Терра-Книжный клуб, 2005. – Народная поэтическая библиотека).</a:t>
            </a:r>
          </a:p>
          <a:p>
            <a:pPr algn="just"/>
            <a:r>
              <a:rPr lang="ru-RU" sz="1600" dirty="0">
                <a:solidFill>
                  <a:srgbClr val="008000"/>
                </a:solidFill>
              </a:rPr>
              <a:t> </a:t>
            </a:r>
            <a:r>
              <a:rPr lang="ru-RU" sz="1600" dirty="0" smtClean="0">
                <a:solidFill>
                  <a:srgbClr val="008000"/>
                </a:solidFill>
              </a:rPr>
              <a:t>  Т. 1. Стихотворения и поэмы. – 544 с.</a:t>
            </a: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5766" y="1835696"/>
            <a:ext cx="20162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Асадов, Э.А. У любви не бывает разлук : стихотворения / Эдуард Аркадьевич Асадов ; сост. Л. </a:t>
            </a:r>
            <a:r>
              <a:rPr lang="ru-RU" sz="1600" dirty="0" err="1" smtClean="0">
                <a:solidFill>
                  <a:srgbClr val="008000"/>
                </a:solidFill>
              </a:rPr>
              <a:t>Мезинов</a:t>
            </a:r>
            <a:r>
              <a:rPr lang="ru-RU" sz="1600" dirty="0" smtClean="0">
                <a:solidFill>
                  <a:srgbClr val="008000"/>
                </a:solidFill>
              </a:rPr>
              <a:t>. – Москва : </a:t>
            </a:r>
            <a:r>
              <a:rPr lang="ru-RU" sz="1600" dirty="0" err="1" smtClean="0">
                <a:solidFill>
                  <a:srgbClr val="008000"/>
                </a:solidFill>
              </a:rPr>
              <a:t>Эксмо</a:t>
            </a:r>
            <a:r>
              <a:rPr lang="ru-RU" sz="1600" dirty="0" smtClean="0">
                <a:solidFill>
                  <a:srgbClr val="008000"/>
                </a:solidFill>
              </a:rPr>
              <a:t>, 2003. – 384 с. : ил.</a:t>
            </a:r>
            <a:endParaRPr lang="ru-RU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9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715">
        <p14:prism isContent="1"/>
      </p:transition>
    </mc:Choice>
    <mc:Fallback xmlns="">
      <p:transition spd="slow" advClick="0" advTm="20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553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РЕКОМЕНДУЕМАЯ ЛИТЕРАТУРА: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4098" name="Picture 2" descr="G:\стихи\7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23556" b="51777"/>
          <a:stretch/>
        </p:blipFill>
        <p:spPr bwMode="auto">
          <a:xfrm>
            <a:off x="475526" y="1331640"/>
            <a:ext cx="2240240" cy="29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стихи\8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18222" b="42608"/>
          <a:stretch/>
        </p:blipFill>
        <p:spPr bwMode="auto">
          <a:xfrm>
            <a:off x="2529028" y="5004047"/>
            <a:ext cx="2108113" cy="30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1789" y="1835696"/>
            <a:ext cx="1944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Первая любовь. Лирика для девочек : сборник. – Москва : </a:t>
            </a:r>
            <a:r>
              <a:rPr lang="ru-RU" sz="1600" dirty="0" err="1" smtClean="0">
                <a:solidFill>
                  <a:srgbClr val="008000"/>
                </a:solidFill>
              </a:rPr>
              <a:t>Эксмо</a:t>
            </a:r>
            <a:r>
              <a:rPr lang="ru-RU" sz="1600" dirty="0" smtClean="0">
                <a:solidFill>
                  <a:srgbClr val="008000"/>
                </a:solidFill>
              </a:rPr>
              <a:t>, 2009. – 352 с.</a:t>
            </a: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226" y="5669250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Любить обречена. Русская женская поэзия о любви. – Москва : </a:t>
            </a:r>
            <a:r>
              <a:rPr lang="ru-RU" sz="1600" dirty="0" err="1" smtClean="0">
                <a:solidFill>
                  <a:srgbClr val="008000"/>
                </a:solidFill>
              </a:rPr>
              <a:t>Эксмо</a:t>
            </a:r>
            <a:r>
              <a:rPr lang="ru-RU" sz="1600" dirty="0" smtClean="0">
                <a:solidFill>
                  <a:srgbClr val="008000"/>
                </a:solidFill>
              </a:rPr>
              <a:t>, 2009. – 304 с.</a:t>
            </a:r>
            <a:endParaRPr lang="ru-RU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6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203">
        <p14:prism isContent="1"/>
      </p:transition>
    </mc:Choice>
    <mc:Fallback xmlns="">
      <p:transition spd="slow" advClick="0" advTm="212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5536"/>
            <a:ext cx="514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</a:rPr>
              <a:t>РЕКОМЕНДУЕМАЯ ЛИТЕРАТУРА: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5123" name="Picture 3" descr="G:\стихи\10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/>
          <a:stretch/>
        </p:blipFill>
        <p:spPr bwMode="auto">
          <a:xfrm>
            <a:off x="2427734" y="4798288"/>
            <a:ext cx="2282031" cy="311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стихи\2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r="14667" b="42796"/>
          <a:stretch/>
        </p:blipFill>
        <p:spPr bwMode="auto">
          <a:xfrm>
            <a:off x="483518" y="1259632"/>
            <a:ext cx="2205964" cy="31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31790" y="1619672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Любовная лирика Серебряного века : сборник / сост. И. </a:t>
            </a:r>
            <a:r>
              <a:rPr lang="ru-RU" sz="1600" dirty="0" err="1" smtClean="0">
                <a:solidFill>
                  <a:srgbClr val="008000"/>
                </a:solidFill>
              </a:rPr>
              <a:t>Мазнин</a:t>
            </a:r>
            <a:r>
              <a:rPr lang="ru-RU" sz="1600" dirty="0" smtClean="0">
                <a:solidFill>
                  <a:srgbClr val="008000"/>
                </a:solidFill>
              </a:rPr>
              <a:t>. – Москва : </a:t>
            </a:r>
            <a:r>
              <a:rPr lang="ru-RU" sz="1600" dirty="0" err="1" smtClean="0">
                <a:solidFill>
                  <a:srgbClr val="008000"/>
                </a:solidFill>
              </a:rPr>
              <a:t>Эксмо</a:t>
            </a:r>
            <a:r>
              <a:rPr lang="ru-RU" sz="1600" dirty="0" smtClean="0">
                <a:solidFill>
                  <a:srgbClr val="008000"/>
                </a:solidFill>
              </a:rPr>
              <a:t>, 2009. – 352 с. : ил.</a:t>
            </a: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494" y="5292080"/>
            <a:ext cx="1944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8000"/>
                </a:solidFill>
              </a:rPr>
              <a:t>Как свежи были розы. Цветы в поэзии и живописи. – Москва : ОЛМА Медиа Групп, 2015. – 304 с. : ил. – (Подарочное издание. Классика в иллюстрациях).</a:t>
            </a:r>
            <a:endParaRPr lang="ru-RU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742">
        <p14:prism isContent="1"/>
      </p:transition>
    </mc:Choice>
    <mc:Fallback xmlns="">
      <p:transition spd="slow" advClick="0" advTm="207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7544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Н А Ш  А Д Р Е С :</a:t>
            </a:r>
            <a:endParaRPr lang="ru-RU" sz="3200" dirty="0">
              <a:ln w="18415" cmpd="sng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87624"/>
            <a:ext cx="51435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Центральная районная библиотека 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им. М. С. Мицуля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г. Александровск-Сахалинский,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ул. Кирова, 2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тел. 4 - 21– 31; 4 - 30 - 30 (доб. 18)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е-</a:t>
            </a:r>
            <a:r>
              <a:rPr lang="ru-RU" b="1" dirty="0" err="1" smtClean="0">
                <a:solidFill>
                  <a:srgbClr val="008000"/>
                </a:solidFill>
                <a:latin typeface="Calibri" pitchFamily="34" charset="0"/>
              </a:rPr>
              <a:t>mail</a:t>
            </a: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: </a:t>
            </a:r>
            <a:r>
              <a:rPr lang="ru-RU" b="1" dirty="0" err="1" smtClean="0">
                <a:solidFill>
                  <a:srgbClr val="008000"/>
                </a:solidFill>
                <a:latin typeface="Calibri" pitchFamily="34" charset="0"/>
              </a:rPr>
              <a:t>ashcbs</a:t>
            </a: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@</a:t>
            </a:r>
            <a:r>
              <a:rPr lang="en-US" b="1" dirty="0">
                <a:solidFill>
                  <a:srgbClr val="008000"/>
                </a:solidFill>
                <a:latin typeface="Calibri" pitchFamily="34" charset="0"/>
              </a:rPr>
              <a:t>y</a:t>
            </a: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andex.ru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сайт: http: // a</a:t>
            </a:r>
            <a:r>
              <a:rPr lang="en-US" b="1" dirty="0" smtClean="0">
                <a:solidFill>
                  <a:srgbClr val="008000"/>
                </a:solidFill>
                <a:latin typeface="Calibri" pitchFamily="34" charset="0"/>
              </a:rPr>
              <a:t>s</a:t>
            </a: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hcbs.ru</a:t>
            </a:r>
            <a:endParaRPr lang="ru-RU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91372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Ч А С Ы  Р А Б О Т Ы :</a:t>
            </a:r>
            <a:endParaRPr lang="ru-RU" sz="3200" dirty="0">
              <a:ln w="18415" cmpd="sng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88" y="5220072"/>
            <a:ext cx="5143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вторник, среда, четверг, пятница –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с 10.00 до 19.00 часов;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суббота, воскресенье –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с 10.00 до 17.00 часов;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понедельник – выходной день;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последняя пятница месяца – 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008000"/>
                </a:solidFill>
                <a:latin typeface="Calibri" pitchFamily="34" charset="0"/>
              </a:rPr>
              <a:t>санитарный день </a:t>
            </a:r>
          </a:p>
          <a:p>
            <a:endParaRPr lang="ru-RU" dirty="0">
              <a:solidFill>
                <a:srgbClr val="008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646">
        <p14:prism isContent="1"/>
      </p:transition>
    </mc:Choice>
    <mc:Fallback xmlns="">
      <p:transition spd="slow" advClick="0" advTm="216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384" y="5115609"/>
            <a:ext cx="33287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Природе женщины подобны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 smtClean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Природе </a:t>
            </a:r>
            <a:r>
              <a:rPr lang="ru-RU" sz="1600" i="1" dirty="0">
                <a:solidFill>
                  <a:srgbClr val="008000"/>
                </a:solidFill>
              </a:rPr>
              <a:t>женщины подобны,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Зверям и птицам — злись не злись,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Но я, услышав шаг твой дробный,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Душой угадываю рысь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Порой ты, нежная и злая,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Всегда перечащая мне,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Напоминаешь горностая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 ветке снежной при луне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И редко-редко взором кротким,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 на меня глядя, а вкруг,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Ты тайно схожа с зимородком,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Стремящимся лететь на юг.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Н. Гумилев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4338" name="Picture 2" descr="Описание картины Альфонса Мухи «Зима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29" y="107502"/>
            <a:ext cx="2527616" cy="49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51870" y="4696018"/>
            <a:ext cx="1491630" cy="35574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А. Муха «Зима»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278">
        <p14:prism isContent="1"/>
      </p:transition>
    </mc:Choice>
    <mc:Fallback xmlns="">
      <p:transition spd="slow" advClick="0" advTm="31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pdb/2006828/08cb53dc-3de0-4ca9-aa0a-0f8b80bfb97e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86" y="5006507"/>
            <a:ext cx="3149032" cy="40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9228" y="179512"/>
            <a:ext cx="40907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66"/>
                </a:solidFill>
              </a:rPr>
              <a:t>Лавандовое поле</a:t>
            </a:r>
          </a:p>
          <a:p>
            <a:pPr algn="ctr"/>
            <a:endParaRPr lang="ru-RU" sz="800" i="1" dirty="0" smtClean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По </a:t>
            </a:r>
            <a:r>
              <a:rPr lang="ru-RU" sz="1600" i="1" dirty="0">
                <a:solidFill>
                  <a:srgbClr val="008000"/>
                </a:solidFill>
              </a:rPr>
              <a:t>лавандовому…полю…босиком...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Задохнуться…красотой…до немоты.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Напитаться…ароматом…чистоты.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Жизнь любить… дарить любовь…цветы.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По </a:t>
            </a:r>
            <a:r>
              <a:rPr lang="ru-RU" sz="1600" i="1" dirty="0">
                <a:solidFill>
                  <a:srgbClr val="008000"/>
                </a:solidFill>
              </a:rPr>
              <a:t>лавандовому…полю…нагишом…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Искупаться… свежевыпавшей…росой.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Ощутить…рожденье счастья…и покой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И…преобразившись,…стать другой.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По </a:t>
            </a:r>
            <a:r>
              <a:rPr lang="ru-RU" sz="1600" i="1" dirty="0">
                <a:solidFill>
                  <a:srgbClr val="008000"/>
                </a:solidFill>
              </a:rPr>
              <a:t>лавандовому…полю…не спеша…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Всеми фибрами…израненной…души.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фиолетово… сиреневой тиши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Воздухом… божественным… дыша!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 smtClean="0">
                <a:solidFill>
                  <a:srgbClr val="008000"/>
                </a:solidFill>
              </a:rPr>
              <a:t>С </a:t>
            </a:r>
            <a:r>
              <a:rPr lang="ru-RU" sz="1600" i="1" dirty="0">
                <a:solidFill>
                  <a:srgbClr val="008000"/>
                </a:solidFill>
              </a:rPr>
              <a:t>замираньем… выдох…вдох…за ним другой.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Необъятна… неба синь…над головой.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Новый день и… час с лавандовой зарёй…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Рядом ты… и я …всегда… с тобой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  <a:endParaRPr lang="ru-RU" sz="1200" i="1" dirty="0" smtClean="0">
              <a:solidFill>
                <a:srgbClr val="008000"/>
              </a:solidFill>
            </a:endParaRPr>
          </a:p>
          <a:p>
            <a:endParaRPr lang="ru-RU" sz="800" i="1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Н. Киселева</a:t>
            </a:r>
            <a:endParaRPr lang="ru-RU" sz="14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7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592">
        <p14:prism isContent="1"/>
      </p:transition>
    </mc:Choice>
    <mc:Fallback xmlns="">
      <p:transition spd="slow" advClick="0" advTm="415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www.tokkoro.com/picsup/5452864-international-womans-day-wallpap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www.tokkoro.com/picsup/5452864-international-womans-day-wallpaper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52320" y="3419872"/>
            <a:ext cx="34733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Уронила девушка перчатку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 smtClean="0">
              <a:solidFill>
                <a:srgbClr val="FF0066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Уронила </a:t>
            </a:r>
            <a:r>
              <a:rPr lang="ru-RU" sz="1600" i="1" dirty="0">
                <a:solidFill>
                  <a:srgbClr val="008000"/>
                </a:solidFill>
              </a:rPr>
              <a:t>девушка перчатку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сказала мне: «Благодарю».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Затомило жалостно и сладко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Душу обреченную мою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r>
              <a:rPr lang="ru-RU" sz="1600" i="1" dirty="0" smtClean="0">
                <a:solidFill>
                  <a:srgbClr val="008000"/>
                </a:solidFill>
              </a:rPr>
              <a:t>В </a:t>
            </a:r>
            <a:r>
              <a:rPr lang="ru-RU" sz="1600" i="1" dirty="0">
                <a:solidFill>
                  <a:srgbClr val="008000"/>
                </a:solidFill>
              </a:rPr>
              <a:t>переулок девушка свернула,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Может быть, уедет в Петроград.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Как она приветливо взглянула,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 душу заронила этот взгляд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r>
              <a:rPr lang="ru-RU" sz="1600" i="1" dirty="0" smtClean="0">
                <a:solidFill>
                  <a:srgbClr val="008000"/>
                </a:solidFill>
              </a:rPr>
              <a:t>Море </a:t>
            </a:r>
            <a:r>
              <a:rPr lang="ru-RU" sz="1600" i="1" dirty="0">
                <a:solidFill>
                  <a:srgbClr val="008000"/>
                </a:solidFill>
              </a:rPr>
              <a:t>ждет… Но что мне это море?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 мне бирюзовая вода,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Если </a:t>
            </a:r>
            <a:r>
              <a:rPr lang="ru-RU" sz="1600" i="1" dirty="0" err="1">
                <a:solidFill>
                  <a:srgbClr val="008000"/>
                </a:solidFill>
              </a:rPr>
              <a:t>бирюзовинку</a:t>
            </a:r>
            <a:r>
              <a:rPr lang="ru-RU" sz="1600" i="1" dirty="0">
                <a:solidFill>
                  <a:srgbClr val="008000"/>
                </a:solidFill>
              </a:rPr>
              <a:t> во взоре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Не увижу больше никогда</a:t>
            </a:r>
            <a:r>
              <a:rPr lang="ru-RU" sz="1600" i="1" dirty="0" smtClean="0">
                <a:solidFill>
                  <a:srgbClr val="008000"/>
                </a:solidFill>
              </a:rPr>
              <a:t>?</a:t>
            </a:r>
          </a:p>
          <a:p>
            <a:r>
              <a:rPr lang="ru-RU" sz="1600" i="1" dirty="0" smtClean="0">
                <a:solidFill>
                  <a:srgbClr val="008000"/>
                </a:solidFill>
              </a:rPr>
              <a:t>Если </a:t>
            </a:r>
            <a:r>
              <a:rPr lang="ru-RU" sz="1600" i="1" dirty="0">
                <a:solidFill>
                  <a:srgbClr val="008000"/>
                </a:solidFill>
              </a:rPr>
              <a:t>с этой маленькой секунды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Знаю — наяву или во сне,—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Все норд-осты, сивера и </a:t>
            </a:r>
            <a:r>
              <a:rPr lang="ru-RU" sz="1600" i="1" dirty="0" err="1">
                <a:solidFill>
                  <a:srgbClr val="008000"/>
                </a:solidFill>
              </a:rPr>
              <a:t>зунды</a:t>
            </a:r>
            <a:r>
              <a:rPr lang="ru-RU" sz="1600" i="1" dirty="0">
                <a:solidFill>
                  <a:srgbClr val="008000"/>
                </a:solidFill>
              </a:rPr>
              <a:t/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Заскулят не в море, а во мне</a:t>
            </a:r>
            <a:r>
              <a:rPr lang="ru-RU" sz="1600" i="1" dirty="0" smtClean="0">
                <a:solidFill>
                  <a:srgbClr val="008000"/>
                </a:solidFill>
              </a:rPr>
              <a:t>?</a:t>
            </a:r>
          </a:p>
          <a:p>
            <a:r>
              <a:rPr lang="ru-RU" sz="1600" i="1" dirty="0" smtClean="0">
                <a:solidFill>
                  <a:srgbClr val="008000"/>
                </a:solidFill>
              </a:rPr>
              <a:t>А </a:t>
            </a:r>
            <a:r>
              <a:rPr lang="ru-RU" sz="1600" i="1" dirty="0">
                <a:solidFill>
                  <a:srgbClr val="008000"/>
                </a:solidFill>
              </a:rPr>
              <a:t>она и думать позабыла…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Полная сиянья и тепла,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Девушка перчатку уронила,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Поблагодарила и ушла.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И. Сельвинский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5362" name="Picture 2" descr="https://www.printscharming.com/wp-content/uploads/2016/03/ask-me-no-mor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6" y="160337"/>
            <a:ext cx="4697504" cy="318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579862" y="2773277"/>
            <a:ext cx="1563638" cy="57235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Л. </a:t>
            </a:r>
            <a:r>
              <a:rPr lang="ru-RU" sz="1200" dirty="0" err="1" smtClean="0">
                <a:solidFill>
                  <a:srgbClr val="008000"/>
                </a:solidFill>
              </a:rPr>
              <a:t>Альма-Тадема</a:t>
            </a:r>
            <a:r>
              <a:rPr lang="ru-RU" sz="1200" dirty="0" smtClean="0">
                <a:solidFill>
                  <a:srgbClr val="008000"/>
                </a:solidFill>
              </a:rPr>
              <a:t> «Больше не спрашивайте меня»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116">
        <p14:prism isContent="1"/>
      </p:transition>
    </mc:Choice>
    <mc:Fallback xmlns="">
      <p:transition spd="slow" advClick="0" advTm="511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206" y="3973354"/>
            <a:ext cx="406217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В нас любящие женщины, порою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В </a:t>
            </a:r>
            <a:r>
              <a:rPr lang="ru-RU" sz="1600" i="1" dirty="0">
                <a:solidFill>
                  <a:srgbClr val="008000"/>
                </a:solidFill>
              </a:rPr>
              <a:t>нас любящие женщины, порою,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Находят добродетелей запас.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Мы в их сердцах то боги, то герои,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их сердца, что </a:t>
            </a:r>
            <a:r>
              <a:rPr lang="ru-RU" sz="1600" i="1" dirty="0" smtClean="0">
                <a:solidFill>
                  <a:srgbClr val="008000"/>
                </a:solidFill>
              </a:rPr>
              <a:t>пьедестал </a:t>
            </a:r>
            <a:r>
              <a:rPr lang="ru-RU" sz="1600" i="1" dirty="0">
                <a:solidFill>
                  <a:srgbClr val="008000"/>
                </a:solidFill>
              </a:rPr>
              <a:t>для нас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Как-будто </a:t>
            </a:r>
            <a:r>
              <a:rPr lang="ru-RU" sz="1600" i="1" dirty="0">
                <a:solidFill>
                  <a:srgbClr val="008000"/>
                </a:solidFill>
              </a:rPr>
              <a:t>мы и вправду так красивы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так умны. Скорей наоборот.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Но никакие доводы не в силах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Столкнуть нас с незаслуженных высот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Пока </a:t>
            </a:r>
            <a:r>
              <a:rPr lang="ru-RU" sz="1600" i="1" dirty="0">
                <a:solidFill>
                  <a:srgbClr val="008000"/>
                </a:solidFill>
              </a:rPr>
              <a:t>не хлынет разочарованье,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все в обычном свете предстает,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бывший бог, улегшись на диване,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Других высот уже не признает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 smtClean="0">
              <a:solidFill>
                <a:srgbClr val="008000"/>
              </a:solidFill>
            </a:endParaRPr>
          </a:p>
          <a:p>
            <a:r>
              <a:rPr lang="ru-RU" sz="1600" i="1" dirty="0" smtClean="0">
                <a:solidFill>
                  <a:srgbClr val="008000"/>
                </a:solidFill>
              </a:rPr>
              <a:t>Так </a:t>
            </a:r>
            <a:r>
              <a:rPr lang="ru-RU" sz="1600" i="1" dirty="0">
                <a:solidFill>
                  <a:srgbClr val="008000"/>
                </a:solidFill>
              </a:rPr>
              <a:t>как же нужно и любить и жить,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Чтоб </a:t>
            </a:r>
            <a:r>
              <a:rPr lang="ru-RU" sz="1600" i="1" dirty="0" smtClean="0">
                <a:solidFill>
                  <a:srgbClr val="008000"/>
                </a:solidFill>
              </a:rPr>
              <a:t>пьедесталы </a:t>
            </a:r>
            <a:r>
              <a:rPr lang="ru-RU" sz="1600" i="1" dirty="0">
                <a:solidFill>
                  <a:srgbClr val="008000"/>
                </a:solidFill>
              </a:rPr>
              <a:t>не давали трещин,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Чтобы высоты в сердце заслужить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быть достойным заблуждений женщин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pPr algn="r"/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А. Дементьев</a:t>
            </a:r>
            <a:endParaRPr lang="ru-RU" sz="1400" dirty="0">
              <a:solidFill>
                <a:srgbClr val="FF0066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6" y="323528"/>
            <a:ext cx="489399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867894" y="3341812"/>
            <a:ext cx="1275606" cy="43810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М. Шагал «Над городом»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653">
        <p14:prism isContent="1"/>
      </p:transition>
    </mc:Choice>
    <mc:Fallback xmlns="">
      <p:transition spd="slow" advClick="0" advTm="516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ГРИБКОВ Сергей - Прятки. 900 Картин самых известных русских худож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5" y="150762"/>
            <a:ext cx="3660765" cy="485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8100" y="5092720"/>
            <a:ext cx="34415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Ты женщина, ты много значишь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Ты </a:t>
            </a:r>
            <a:r>
              <a:rPr lang="ru-RU" sz="1600" i="1" dirty="0">
                <a:solidFill>
                  <a:srgbClr val="008000"/>
                </a:solidFill>
              </a:rPr>
              <a:t>женщина, ты много значишь,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Ты из особенных пород.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Порой ты всё переиначишь,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Всё сделаешь наоборот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Не объяснить умом логичным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Твоих причуд, твоих затей.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Легко ли быть самокритичным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При нетерпимости твоей</a:t>
            </a:r>
            <a:r>
              <a:rPr lang="ru-RU" sz="1600" i="1" dirty="0" smtClean="0">
                <a:solidFill>
                  <a:srgbClr val="008000"/>
                </a:solidFill>
              </a:rPr>
              <a:t>?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И вновь захлёбываться болью,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воскресать, весь мир любя?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невозможно жить с тобою,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невозможно без тебя.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Н. Рачков</a:t>
            </a:r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55926" y="4572000"/>
            <a:ext cx="987574" cy="434339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С. Грибков «Прятки»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639">
        <p14:prism isContent="1"/>
      </p:transition>
    </mc:Choice>
    <mc:Fallback xmlns="">
      <p:transition spd="slow" advClick="0" advTm="36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s04.infourok.ru/uploads/ex/0aa2/00151941-7a8143a9/img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2"/>
          <a:stretch/>
        </p:blipFill>
        <p:spPr bwMode="auto">
          <a:xfrm rot="5400000">
            <a:off x="-2008918" y="1980162"/>
            <a:ext cx="91613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Картина Портрет княгини Марии Франциска фон Лихтенштейн Фридриха фон Амерлинг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6" y="148404"/>
            <a:ext cx="4090790" cy="5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7591" y="5365434"/>
            <a:ext cx="309206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66"/>
                </a:solidFill>
              </a:rPr>
              <a:t>Родила мне женщина дочку</a:t>
            </a:r>
            <a:endParaRPr lang="ru-RU" b="1" dirty="0" smtClean="0">
              <a:solidFill>
                <a:srgbClr val="FF0066"/>
              </a:solidFill>
            </a:endParaRPr>
          </a:p>
          <a:p>
            <a:endParaRPr lang="ru-RU" sz="800" dirty="0"/>
          </a:p>
          <a:p>
            <a:r>
              <a:rPr lang="ru-RU" sz="1600" i="1" dirty="0" smtClean="0">
                <a:solidFill>
                  <a:srgbClr val="008000"/>
                </a:solidFill>
              </a:rPr>
              <a:t>Родила </a:t>
            </a:r>
            <a:r>
              <a:rPr lang="ru-RU" sz="1600" i="1" dirty="0">
                <a:solidFill>
                  <a:srgbClr val="008000"/>
                </a:solidFill>
              </a:rPr>
              <a:t>мне женщина дочку —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людям женщину родила: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личико у нее — с ладошку,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а ладошка — вовсе мала</a:t>
            </a:r>
            <a:r>
              <a:rPr lang="ru-RU" sz="1600" i="1" dirty="0" smtClean="0">
                <a:solidFill>
                  <a:srgbClr val="008000"/>
                </a:solidFill>
              </a:rPr>
              <a:t>!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Принесли ее из родильного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и назвали: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Марина Владимировна</a:t>
            </a:r>
            <a:r>
              <a:rPr lang="ru-RU" sz="1600" i="1" dirty="0" smtClean="0">
                <a:solidFill>
                  <a:srgbClr val="008000"/>
                </a:solidFill>
              </a:rPr>
              <a:t>.</a:t>
            </a:r>
          </a:p>
          <a:p>
            <a:endParaRPr lang="ru-RU" sz="800" i="1" dirty="0">
              <a:solidFill>
                <a:srgbClr val="008000"/>
              </a:solidFill>
            </a:endParaRPr>
          </a:p>
          <a:p>
            <a:r>
              <a:rPr lang="ru-RU" sz="1600" i="1" dirty="0">
                <a:solidFill>
                  <a:srgbClr val="008000"/>
                </a:solidFill>
              </a:rPr>
              <a:t>Будто в первые дни творения,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беспорядок в доме у нас: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праздник первого повторения</a:t>
            </a:r>
            <a:br>
              <a:rPr lang="ru-RU" sz="1600" i="1" dirty="0">
                <a:solidFill>
                  <a:srgbClr val="008000"/>
                </a:solidFill>
              </a:rPr>
            </a:br>
            <a:r>
              <a:rPr lang="ru-RU" sz="1600" i="1" dirty="0">
                <a:solidFill>
                  <a:srgbClr val="008000"/>
                </a:solidFill>
              </a:rPr>
              <a:t>наших ртов, и носов, и глаз!</a:t>
            </a:r>
          </a:p>
          <a:p>
            <a:endParaRPr lang="ru-RU" sz="800" dirty="0" smtClean="0"/>
          </a:p>
          <a:p>
            <a:pPr algn="r"/>
            <a:r>
              <a:rPr lang="ru-RU" sz="1400" dirty="0" smtClean="0">
                <a:solidFill>
                  <a:srgbClr val="FF0066"/>
                </a:solidFill>
              </a:rPr>
              <a:t>В. </a:t>
            </a:r>
            <a:r>
              <a:rPr lang="ru-RU" sz="1400" dirty="0" err="1" smtClean="0">
                <a:solidFill>
                  <a:srgbClr val="FF0066"/>
                </a:solidFill>
              </a:rPr>
              <a:t>Британишский</a:t>
            </a:r>
            <a:endParaRPr lang="ru-RU" sz="1400" dirty="0">
              <a:solidFill>
                <a:srgbClr val="FF0066"/>
              </a:solidFill>
            </a:endParaRPr>
          </a:p>
        </p:txBody>
      </p:sp>
      <p:sp>
        <p:nvSpPr>
          <p:cNvPr id="2" name="AutoShape 2" descr="https://ofigenno.com/storage/2019/s/samye-izvestnye-kartiny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ofigenno.com/storage/2019/s/samye-izvestnye-kartiny/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75805" y="4669892"/>
            <a:ext cx="2067695" cy="550179"/>
          </a:xfrm>
          <a:prstGeom prst="roundRect">
            <a:avLst/>
          </a:prstGeom>
          <a:solidFill>
            <a:schemeClr val="bg1"/>
          </a:solidFill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Ф. фон </a:t>
            </a:r>
            <a:r>
              <a:rPr lang="ru-RU" sz="1200" dirty="0" err="1" smtClean="0">
                <a:solidFill>
                  <a:srgbClr val="008000"/>
                </a:solidFill>
              </a:rPr>
              <a:t>Амерлинг</a:t>
            </a:r>
            <a:r>
              <a:rPr lang="ru-RU" sz="1200" dirty="0" smtClean="0">
                <a:solidFill>
                  <a:srgbClr val="008000"/>
                </a:solidFill>
              </a:rPr>
              <a:t> «Портрет княгини Марии Франциска фон Лихтенштейн»</a:t>
            </a:r>
            <a:endParaRPr lang="ru-RU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51">
        <p14:prism isContent="1"/>
      </p:transition>
    </mc:Choice>
    <mc:Fallback xmlns="">
      <p:transition spd="slow" advClick="0" advTm="35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1137</Words>
  <Application>Microsoft Office PowerPoint</Application>
  <PresentationFormat>Экран (16:9)</PresentationFormat>
  <Paragraphs>285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Луиза</dc:creator>
  <cp:lastModifiedBy>Луиза</cp:lastModifiedBy>
  <cp:revision>104</cp:revision>
  <dcterms:created xsi:type="dcterms:W3CDTF">2020-01-23T00:17:25Z</dcterms:created>
  <dcterms:modified xsi:type="dcterms:W3CDTF">2020-02-28T04:50:12Z</dcterms:modified>
</cp:coreProperties>
</file>