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2" r:id="rId27"/>
    <p:sldId id="281" r:id="rId28"/>
  </p:sldIdLst>
  <p:sldSz cx="5143500" cy="91440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808000"/>
    <a:srgbClr val="663300"/>
    <a:srgbClr val="003300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144" y="-102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6D509-CD25-4D74-BF2D-6903B329FD37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8FCE5-A861-409F-80C3-F0A31574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691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8FCE5-A861-409F-80C3-F0A3157417A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8FCE5-A861-409F-80C3-F0A3157417A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97584" y="488951"/>
            <a:ext cx="650974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661" y="488951"/>
            <a:ext cx="1867198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661" y="2844800"/>
            <a:ext cx="125908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89472" y="2844800"/>
            <a:ext cx="125908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EB20-05FB-43E5-B029-01ED79C2E07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ACF2-E5D4-44A5-90C5-4C985985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eadly.ru/author/882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ia.ru/culture/20091223/201038916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58" y="3214678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  <a:latin typeface="Constantia" pitchFamily="18" charset="0"/>
              </a:rPr>
              <a:t>Главное – честность перед собой</a:t>
            </a:r>
            <a:endParaRPr lang="ru-RU" sz="36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38" y="5143504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Виртуальная выставка к 95-летию </a:t>
            </a:r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со дня рождения </a:t>
            </a:r>
            <a:endParaRPr lang="ru-RU" sz="2000" b="1" dirty="0" smtClean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  <a:p>
            <a:r>
              <a:rPr lang="ru-RU" sz="2000" b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Г.Я</a:t>
            </a:r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. Бакланова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5720"/>
            <a:ext cx="514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Муниципальное бюджетное учреждение «</a:t>
            </a:r>
            <a:r>
              <a:rPr lang="ru-RU" sz="1200" b="1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Александровск-Сахалинская</a:t>
            </a:r>
            <a:r>
              <a:rPr lang="ru-RU" sz="1200" b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централизованная библиотечная система»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Центральная районная библиотека им. М.С. Мицуля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Отдел обслуживания читателей</a:t>
            </a:r>
            <a:endParaRPr lang="ru-RU" sz="1200" b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4" y="735808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Подготовила Л.А. Левченко</a:t>
            </a:r>
            <a:endParaRPr lang="ru-RU" sz="1600" b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501090"/>
            <a:ext cx="514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90000"/>
                  </a:schemeClr>
                </a:solidFill>
                <a:latin typeface="Bookman Old Style" pitchFamily="18" charset="0"/>
              </a:rPr>
              <a:t>2018</a:t>
            </a:r>
            <a:endParaRPr lang="ru-RU" sz="1200" b="1" dirty="0">
              <a:solidFill>
                <a:schemeClr val="bg2">
                  <a:lumMod val="9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2031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57158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ВОЙНЕ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72" y="928662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    Повесть "Пядь земли" (1959) стала событием литературной жизни: она имела большой успех у читателей и громкий резонанс в критике. Это произведение послужило </a:t>
            </a: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благодатным </a:t>
            </a: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материалом для осознания своеобразия, существенных особенностей литературы фронтового поколения (или, как её ещё называли, "лейтенантской литературы").</a:t>
            </a:r>
            <a:endParaRPr lang="ru-RU" sz="2000" i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1266" name="Picture 2" descr="https://data.fantlab.ru/images/editions/big/1516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540" y="6572264"/>
            <a:ext cx="1603207" cy="2428859"/>
          </a:xfrm>
          <a:prstGeom prst="rect">
            <a:avLst/>
          </a:prstGeom>
          <a:noFill/>
        </p:spPr>
      </p:pic>
    </p:spTree>
  </p:cSld>
  <p:clrMapOvr>
    <a:masterClrMapping/>
  </p:clrMapOvr>
  <p:transition advTm="27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ВОЙНЕ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58" y="928662"/>
            <a:ext cx="485778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    «Пядь земли» - это рассказ о том, что наполняло повседневную жизнь на переднем крае. Происходящее столь приближено к читателю, что в сущности перестаёт быть лишь созерцаемой им картиной, - возникает эффект присутствия, более глубоким становится сопереживание. "Пядь земли" - исповедальная проза: "на виду" не только каждый поступок и каждое слово героя - лейтенанта-артиллериста Мотовилова, но и его мысли и чувства, затаённые движения души. В сущности повесть представляет духовный портрет поколения «молодых лейтенантов».</a:t>
            </a:r>
            <a:endParaRPr lang="ru-RU" sz="2000" i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2744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ilm.ua/uploads/rekvizit/2013/04/05/51d929726a1597ed3d29343f20c52770d3806b02.jpg"/>
          <p:cNvPicPr>
            <a:picLocks noChangeAspect="1" noChangeArrowheads="1"/>
          </p:cNvPicPr>
          <p:nvPr/>
        </p:nvPicPr>
        <p:blipFill>
          <a:blip r:embed="rId2"/>
          <a:srcRect l="31696" t="22535" r="34982" b="4333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96" y="285720"/>
            <a:ext cx="47149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    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"Это было поколение достойное, гордое, с острым чувством долга... Когда разразилась война, поколение это в большинстве своём шло на фронт добровольцами, не дожидаясь призыва, считая, что главное дело нашей жизни - победить фашизм, отстоять Родину. И почти всё оно осталось на полях битв".</a:t>
            </a:r>
          </a:p>
          <a:p>
            <a:pPr algn="r">
              <a:lnSpc>
                <a:spcPct val="150000"/>
              </a:lnSpc>
            </a:pPr>
            <a:r>
              <a:rPr lang="ru-RU" sz="1600" cap="small" dirty="0" smtClean="0">
                <a:solidFill>
                  <a:schemeClr val="bg1"/>
                </a:solidFill>
                <a:latin typeface="Constantia" pitchFamily="18" charset="0"/>
              </a:rPr>
              <a:t>Григорий Бакланов</a:t>
            </a:r>
            <a:endParaRPr lang="ru-RU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5842" name="Picture 2" descr="http://m.kino-teatr.ru/acter/album/982/844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24" y="5500694"/>
            <a:ext cx="3929090" cy="2985447"/>
          </a:xfrm>
          <a:prstGeom prst="rect">
            <a:avLst/>
          </a:prstGeom>
          <a:ln w="762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642924" y="8643966"/>
            <a:ext cx="4000528" cy="28575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Кадр из к/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ф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«Пядь земли»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27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ВОЙНЕ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58" y="928662"/>
            <a:ext cx="48577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    Позднее в повести "Навеки - девятнадцатилетние" (1979) Бакланов снова вернётся к судьбе этого поколения. Но теперь автор стремится показать, что его герой, на которого всей страшной тяжестью обрушилась война, ещё мальчик, лишь ступивший на порог юности, мало что видевший в жизни, незащищённый.  "Навеки - девятнадцатилетние" - реквием по скошенному войной поколению, не щадившему себя, сражаясь с захватчиками. </a:t>
            </a:r>
            <a:endParaRPr lang="ru-RU" sz="2000" i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218" name="Picture 2" descr="http://static.ozone.ru/multimedia/books_covers/1013765060.jpg"/>
          <p:cNvPicPr>
            <a:picLocks noChangeAspect="1" noChangeArrowheads="1"/>
          </p:cNvPicPr>
          <p:nvPr/>
        </p:nvPicPr>
        <p:blipFill>
          <a:blip r:embed="rId3" cstate="print"/>
          <a:srcRect b="5125"/>
          <a:stretch>
            <a:fillRect/>
          </a:stretch>
        </p:blipFill>
        <p:spPr bwMode="auto">
          <a:xfrm>
            <a:off x="1928808" y="7000892"/>
            <a:ext cx="1309697" cy="1964545"/>
          </a:xfrm>
          <a:prstGeom prst="rect">
            <a:avLst/>
          </a:prstGeom>
          <a:noFill/>
        </p:spPr>
      </p:pic>
    </p:spTree>
  </p:cSld>
  <p:clrMapOvr>
    <a:masterClrMapping/>
  </p:clrMapOvr>
  <p:transition advTm="27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ВОЙНЕ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58" y="857224"/>
            <a:ext cx="4786346" cy="650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    В более поздних произведениях Бакланова острее и глубже становится критика бездушия и шкурничества, безнравственности и приспособленчества, демагогии и беззакония. В повести "Мёртвые сраму не </a:t>
            </a:r>
            <a:r>
              <a:rPr lang="ru-RU" sz="2000" i="1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имут</a:t>
            </a: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" (1961) начальник штаба артиллерийского дивизиона Ищенко, равнодушный служака, занятый лишь своей карьерой, благополучием, в трудную минуту, спасая свою жизнь, бежит с поля боя, предав товарищей и подчинённых и свалив потом свою вину на погибших.</a:t>
            </a:r>
            <a:endParaRPr lang="ru-RU" sz="2000" i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194" name="Picture 2" descr="https://ozon-st.cdn.ngenix.net/multimedia/1010193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7000892"/>
            <a:ext cx="1506286" cy="1952592"/>
          </a:xfrm>
          <a:prstGeom prst="rect">
            <a:avLst/>
          </a:prstGeom>
          <a:noFill/>
        </p:spPr>
      </p:pic>
    </p:spTree>
  </p:cSld>
  <p:clrMapOvr>
    <a:masterClrMapping/>
  </p:clrMapOvr>
  <p:transition advTm="27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ВОЙНЕ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58" y="785786"/>
            <a:ext cx="48577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    </a:t>
            </a: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В романе "Июль 41 года" (1964), повествуя о горьких событиях начала войны, автор стремится проникнуть в коренные, глубинные причины наших сокрушительных поражений.  Беззакония, массовые репрессии породили страх, подозрительность, смятение, воспитали психологию "винтиков", взаимную отчуждённость, боязнь ответственности. А чтобы выстоять в так страшно начавшейся войне, необходимо преодолеть эти духовно-нравственные деформации, ослабить их разрушительное действие.</a:t>
            </a:r>
            <a:endParaRPr lang="ru-RU" sz="2000" i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170" name="Picture 2" descr="https://img.labirint.ru/images/comments_pic/1118/01labqh8m1304498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2" y="7215206"/>
            <a:ext cx="1339463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Tm="270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ЖИЗНИ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96" y="785786"/>
            <a:ext cx="471490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    Несправедливые и тяжкие удары судьбы преследуют героя повести "Карпухин" (1965): в войну он за чужие грехи попал в штрафную роту. После войны за малую вину получил непомерно большой срок. И вот, когда только-только стала налаживаться его жизнь, он опять без вины под судом. И что с ним будет, зависит от непредвзятости, совестливости и мужества судей и свидетелей. Но у всех свои заботы и интересы - карьерные и семейные, а иным и вовсе нет дела до человека, судьба которого в их руках… </a:t>
            </a:r>
            <a:endParaRPr lang="ru-RU" sz="2000" i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146" name="Picture 2" descr="http://korobkaknig.ru/image/cache/data/books/112016/b22816-600x800.jpg"/>
          <p:cNvPicPr>
            <a:picLocks noChangeAspect="1" noChangeArrowheads="1"/>
          </p:cNvPicPr>
          <p:nvPr/>
        </p:nvPicPr>
        <p:blipFill>
          <a:blip r:embed="rId3" cstate="print"/>
          <a:srcRect t="2813" b="3437"/>
          <a:stretch>
            <a:fillRect/>
          </a:stretch>
        </p:blipFill>
        <p:spPr bwMode="auto">
          <a:xfrm>
            <a:off x="2000246" y="7197343"/>
            <a:ext cx="1443040" cy="1803813"/>
          </a:xfrm>
          <a:prstGeom prst="rect">
            <a:avLst/>
          </a:prstGeom>
          <a:noFill/>
        </p:spPr>
      </p:pic>
    </p:spTree>
  </p:cSld>
  <p:clrMapOvr>
    <a:masterClrMapping/>
  </p:clrMapOvr>
  <p:transition advTm="27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ЖИЗНИ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96" y="857224"/>
            <a:ext cx="47149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    В романе "Друзья" (1975) охвачен более широкий диапазон социально-нравственных проблем. Жизненный успех - подлинный и мнимый, приспособленчество, сделки с совестью ради материального и карьерного преуспевания, нравственные компромиссы и суетность, разрушающие талант, приводящие к бесплодию в творчестве, - об этом размышляет автор, описывая крушение давней дружбы двух архитекторов, бывших фронтовиков.</a:t>
            </a:r>
            <a:endParaRPr lang="ru-RU" sz="2000" i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122" name="Picture 2" descr="https://ozon-st.cdn.ngenix.net/multimedia/1008792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46" y="7005973"/>
            <a:ext cx="1357322" cy="1987711"/>
          </a:xfrm>
          <a:prstGeom prst="rect">
            <a:avLst/>
          </a:prstGeom>
          <a:noFill/>
        </p:spPr>
      </p:pic>
    </p:spTree>
  </p:cSld>
  <p:clrMapOvr>
    <a:masterClrMapping/>
  </p:clrMapOvr>
  <p:transition advTm="27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ЖИЗНИ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58" y="789405"/>
            <a:ext cx="48577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    Ещё один фронтовик - герой повести "Меньший среди братьев" (1981) Илья Константинович переживает духовный кризис, мучается, что живёт не так, как хотел бы, не вровень со своей военной юностью. Многое не устраивает героя и в его семейных, и в его профессорско-преподавательских делах, ему не удаётся завершить работу, в которой заключён смысл его жизни. Это исследование, цель которого доказать, что Вторая мировая война не была неизбежной, её можно было предотвратить.</a:t>
            </a:r>
            <a:endParaRPr lang="ru-RU" sz="2000" i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098" name="Picture 2" descr="http://bookprose.ru/pictures/books_covers/1009477442.jpg"/>
          <p:cNvPicPr>
            <a:picLocks noChangeAspect="1" noChangeArrowheads="1"/>
          </p:cNvPicPr>
          <p:nvPr/>
        </p:nvPicPr>
        <p:blipFill>
          <a:blip r:embed="rId3" cstate="print"/>
          <a:srcRect b="3571"/>
          <a:stretch>
            <a:fillRect/>
          </a:stretch>
        </p:blipFill>
        <p:spPr bwMode="auto">
          <a:xfrm>
            <a:off x="2000246" y="7215206"/>
            <a:ext cx="1143008" cy="1722178"/>
          </a:xfrm>
          <a:prstGeom prst="rect">
            <a:avLst/>
          </a:prstGeom>
          <a:noFill/>
        </p:spPr>
      </p:pic>
    </p:spTree>
  </p:cSld>
  <p:clrMapOvr>
    <a:masterClrMapping/>
  </p:clrMapOvr>
  <p:transition advTm="27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ЖИЗНИ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58" y="857224"/>
            <a:ext cx="48577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tantia" pitchFamily="18" charset="0"/>
              </a:rPr>
              <a:t>     Для героя повести "Свой человек" (1990) военная молодость - не более, чем выигрышная запись в "</a:t>
            </a:r>
            <a:r>
              <a:rPr lang="ru-RU" sz="20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tantia" pitchFamily="18" charset="0"/>
              </a:rPr>
              <a:t>объективке</a:t>
            </a:r>
            <a:r>
              <a:rPr lang="ru-R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tantia" pitchFamily="18" charset="0"/>
              </a:rPr>
              <a:t>", которая может способствовать карьере и которой надо умело, не чураясь "приписок", пользоваться. Вся его жизнь отдана им одной цели - пробиться "наверх". Это восхождение  сопровождается нравственным падением, духовным опустошением.  Автор изнутри показывает мир тех, кто служил опорой тоталитарного режима, присвоив себе дорогой ценой одержанную народом победу. </a:t>
            </a:r>
            <a:endParaRPr lang="ru-RU" sz="2000" i="1" dirty="0">
              <a:solidFill>
                <a:schemeClr val="accent3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4" name="Picture 2" descr="http://static.ozone.ru/multimedia/books_covers/1013156376.jpg"/>
          <p:cNvPicPr>
            <a:picLocks noChangeAspect="1" noChangeArrowheads="1"/>
          </p:cNvPicPr>
          <p:nvPr/>
        </p:nvPicPr>
        <p:blipFill>
          <a:blip r:embed="rId3" cstate="print"/>
          <a:srcRect r="3276" b="4642"/>
          <a:stretch>
            <a:fillRect/>
          </a:stretch>
        </p:blipFill>
        <p:spPr bwMode="auto">
          <a:xfrm>
            <a:off x="1928808" y="7286644"/>
            <a:ext cx="1126152" cy="1643074"/>
          </a:xfrm>
          <a:prstGeom prst="rect">
            <a:avLst/>
          </a:prstGeom>
          <a:noFill/>
        </p:spPr>
      </p:pic>
    </p:spTree>
  </p:cSld>
  <p:clrMapOvr>
    <a:masterClrMapping/>
  </p:clrMapOvr>
  <p:transition advTm="274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ilm.ua/uploads/rekvizit/2013/04/05/51d929726a1597ed3d29343f20c52770d3806b02.jpg"/>
          <p:cNvPicPr>
            <a:picLocks noChangeAspect="1" noChangeArrowheads="1"/>
          </p:cNvPicPr>
          <p:nvPr/>
        </p:nvPicPr>
        <p:blipFill>
          <a:blip r:embed="rId2"/>
          <a:srcRect l="31696" t="22535" r="34982" b="4333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58" y="3857620"/>
            <a:ext cx="4786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    Григорий Бакланов (11 сентября 1923 — 23 декабря 2009) – яркий представитель «лейтенантской прозы». Он создал персонажей, которые столкнулись с войной и сохранили героизм, храбрость и честность по отношению к себе. </a:t>
            </a:r>
            <a:endParaRPr lang="ru-RU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026" name="Picture 2" descr="григорий бакланов навеки девятнадцатилет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6" y="357158"/>
            <a:ext cx="4714908" cy="3429024"/>
          </a:xfrm>
          <a:prstGeom prst="rect">
            <a:avLst/>
          </a:prstGeom>
          <a:ln w="76200" cap="sq">
            <a:solidFill>
              <a:srgbClr val="FFCC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2035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3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8572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ЖИЗНИ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96" y="3643306"/>
            <a:ext cx="47149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tantia" pitchFamily="18" charset="0"/>
              </a:rPr>
              <a:t>     Также перу Бакланова принадлежат книги очерков "Темп вечной погони" (1972) и "Канада" (1976). Он выступал и как эссеист (главная тема - война, её последствия, память о ней). В последние годы публиковал мемуарные, "невыдуманные" рассказы, к которым примыкали воспоминания о писателях - Александре Твардовском, Юрии Трифонове, Сергее Орлове.</a:t>
            </a:r>
            <a:endParaRPr lang="ru-RU" sz="2000" i="1" dirty="0">
              <a:solidFill>
                <a:schemeClr val="accent3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sp>
        <p:nvSpPr>
          <p:cNvPr id="2050" name="AutoShape 2" descr="https://oldimg1.ria.ru/images/20103/40/2010340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oldimg1.ria.ru/images/20103/40/2010340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86" y="1071538"/>
            <a:ext cx="4054016" cy="2286016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2734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НАГРАДЫ  И  ПРЕМИИ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58" y="3857620"/>
            <a:ext cx="47863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tantia" pitchFamily="18" charset="0"/>
              </a:rPr>
              <a:t>     Григорий Яковлевич Бакланов награжден орденами: «За заслуги перед Отечеством», «Трудового Красного Знамени», «Знак Почёта». Ему были вручены многочисленные медали, в том числе: «За победу», «За укрепление боевого содружества». Получил Премию имени К. Симонова и Премию Нурекской ГЭС. Бакланову была назначена пенсия Президента России. </a:t>
            </a:r>
            <a:endParaRPr lang="ru-RU" sz="2000" i="1" dirty="0">
              <a:solidFill>
                <a:schemeClr val="accent3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8" name="Picture 4" descr="http://okrlib.ru/autothumbs.php?img=/images/proekty/baklanov_200_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42" y="928662"/>
            <a:ext cx="2214578" cy="2895601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2741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58" y="857224"/>
            <a:ext cx="4857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tantia" pitchFamily="18" charset="0"/>
              </a:rPr>
              <a:t>     Книги Григория Бакланова переведены на многие языки и изданы в 36 странах мира. По его произведениям снято несколько художественных фильмов и поставлено несколько спектаклей. К самым известным относятся телефильм «Был месяц май» режиссёра </a:t>
            </a:r>
            <a:r>
              <a:rPr lang="ru-RU" sz="20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tantia" pitchFamily="18" charset="0"/>
              </a:rPr>
              <a:t>Марлена</a:t>
            </a:r>
            <a:r>
              <a:rPr lang="ru-R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tantia" pitchFamily="18" charset="0"/>
              </a:rPr>
              <a:t> Хуциева (1971) и спектакль Театра на Таганке «Пристегните ремни!» (постановка Юрия Любимого, 1975). </a:t>
            </a:r>
            <a:endParaRPr lang="ru-RU" sz="2000" i="1" dirty="0">
              <a:solidFill>
                <a:schemeClr val="accent3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8596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НАСЛЕДИЕ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37890" name="Picture 2" descr="http://img.s-tv.ru/img/id5877338_w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284" y="6143637"/>
            <a:ext cx="2996664" cy="2214577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1071552" y="8429652"/>
            <a:ext cx="3000396" cy="57147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Кадр из к/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ф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«Был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месяц  май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275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7158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ЭТИ  КНИГИ  ХРАНЯТСЯ  В  ФОНДЕ 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НАШЕЙ  БИБЛИОТЕКИ 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38914" name="Picture 2" descr="G:\баклан\94 001.jpg"/>
          <p:cNvPicPr>
            <a:picLocks noChangeAspect="1" noChangeArrowheads="1"/>
          </p:cNvPicPr>
          <p:nvPr/>
        </p:nvPicPr>
        <p:blipFill>
          <a:blip r:embed="rId3" cstate="print"/>
          <a:srcRect l="22188" t="7894" r="18479" b="2631"/>
          <a:stretch>
            <a:fillRect/>
          </a:stretch>
        </p:blipFill>
        <p:spPr bwMode="auto">
          <a:xfrm>
            <a:off x="357172" y="1428728"/>
            <a:ext cx="2071702" cy="3301776"/>
          </a:xfrm>
          <a:prstGeom prst="rect">
            <a:avLst/>
          </a:prstGeom>
          <a:noFill/>
        </p:spPr>
      </p:pic>
      <p:pic>
        <p:nvPicPr>
          <p:cNvPr id="38915" name="Picture 3" descr="G:\баклан\96 001.jpg"/>
          <p:cNvPicPr>
            <a:picLocks noChangeAspect="1" noChangeArrowheads="1"/>
          </p:cNvPicPr>
          <p:nvPr/>
        </p:nvPicPr>
        <p:blipFill>
          <a:blip r:embed="rId4" cstate="print"/>
          <a:srcRect l="20515" t="11553" r="19594" b="3194"/>
          <a:stretch>
            <a:fillRect/>
          </a:stretch>
        </p:blipFill>
        <p:spPr bwMode="auto">
          <a:xfrm>
            <a:off x="2786064" y="5317154"/>
            <a:ext cx="2074503" cy="32553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00312" y="1357290"/>
            <a:ext cx="25003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Бакланов,  Григорий Яковлевич  Собрание сочинений в 4-х т. / Григорий Яковлевич Бакланов. –Москва : Художественная литература, 1983</a:t>
            </a:r>
          </a:p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     Т. 1 Южнее главного удара. Пядь земли. Мертвые сраму не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имут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. Июль 41 года /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[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вступ. ст. И.А. Дедкова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]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.</a:t>
            </a:r>
            <a:endParaRPr lang="ru-RU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58" y="5357818"/>
            <a:ext cx="25717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Бакланов,  Григорий Яковлевич  Навеки – девятнадцатилетние : повести / Григорий Яковлевич Бакланов. – Москва : Известия, 1988. – 512 с.</a:t>
            </a:r>
          </a:p>
        </p:txBody>
      </p:sp>
    </p:spTree>
  </p:cSld>
  <p:clrMapOvr>
    <a:masterClrMapping/>
  </p:clrMapOvr>
  <p:transition advTm="25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ilm.ua/uploads/rekvizit/2013/04/05/51d929726a1597ed3d29343f20c52770d3806b02.jpg"/>
          <p:cNvPicPr>
            <a:picLocks noChangeAspect="1" noChangeArrowheads="1"/>
          </p:cNvPicPr>
          <p:nvPr/>
        </p:nvPicPr>
        <p:blipFill>
          <a:blip r:embed="rId2"/>
          <a:srcRect l="31696" t="22535" r="34982" b="4333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7158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ЭТИ  КНИГИ  ХРАНЯТСЯ  В  ФОНДЕ 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НАШЕЙ  БИБЛИОТЕКИ 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39938" name="Picture 2" descr="G:\баклан\93 001.jpg"/>
          <p:cNvPicPr>
            <a:picLocks noChangeAspect="1" noChangeArrowheads="1"/>
          </p:cNvPicPr>
          <p:nvPr/>
        </p:nvPicPr>
        <p:blipFill>
          <a:blip r:embed="rId3" cstate="print"/>
          <a:srcRect l="10524" t="6083" r="5487" b="1359"/>
          <a:stretch>
            <a:fillRect/>
          </a:stretch>
        </p:blipFill>
        <p:spPr bwMode="auto">
          <a:xfrm>
            <a:off x="214296" y="1500166"/>
            <a:ext cx="2160697" cy="3071834"/>
          </a:xfrm>
          <a:prstGeom prst="rect">
            <a:avLst/>
          </a:prstGeom>
          <a:noFill/>
        </p:spPr>
      </p:pic>
      <p:pic>
        <p:nvPicPr>
          <p:cNvPr id="39939" name="Picture 3" descr="G:\баклан\95 001.jpg"/>
          <p:cNvPicPr>
            <a:picLocks noChangeAspect="1" noChangeArrowheads="1"/>
          </p:cNvPicPr>
          <p:nvPr/>
        </p:nvPicPr>
        <p:blipFill>
          <a:blip r:embed="rId4" cstate="print"/>
          <a:srcRect l="22703" t="7040" r="14905" b="24504"/>
          <a:stretch>
            <a:fillRect/>
          </a:stretch>
        </p:blipFill>
        <p:spPr bwMode="auto">
          <a:xfrm>
            <a:off x="2696416" y="5000628"/>
            <a:ext cx="2133316" cy="33999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00312" y="1643042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Бакланов,  Григорий Яковлевич  Военные повести / Григорий Яковлевич Бакланов. – Москва : Советский писатель, 1981. – 413 с.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58" y="5357818"/>
            <a:ext cx="2500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Бакланов,  Григорий Яковлевич  Вот и кончилась война : повести, рассказы / Григорий Яковлевич Бакланов. – Москва : Современник, 1987. – 315 с.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advTm="25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7158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ЭТИ  КНИГИ  ХРАНЯТСЯ  В  ФОНДЕ 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НАШЕЙ  БИБЛИОТЕКИ 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40962" name="Picture 2" descr="G:\баклан\92 001.jpg"/>
          <p:cNvPicPr>
            <a:picLocks noChangeAspect="1" noChangeArrowheads="1"/>
          </p:cNvPicPr>
          <p:nvPr/>
        </p:nvPicPr>
        <p:blipFill>
          <a:blip r:embed="rId3" cstate="print"/>
          <a:srcRect l="16561" t="5644" r="19532" b="25145"/>
          <a:stretch>
            <a:fillRect/>
          </a:stretch>
        </p:blipFill>
        <p:spPr bwMode="auto">
          <a:xfrm>
            <a:off x="142858" y="1500166"/>
            <a:ext cx="1928826" cy="3286148"/>
          </a:xfrm>
          <a:prstGeom prst="rect">
            <a:avLst/>
          </a:prstGeom>
          <a:noFill/>
        </p:spPr>
      </p:pic>
      <p:pic>
        <p:nvPicPr>
          <p:cNvPr id="40963" name="Picture 3" descr="G:\баклан\90 001.jpg"/>
          <p:cNvPicPr>
            <a:picLocks noChangeAspect="1" noChangeArrowheads="1"/>
          </p:cNvPicPr>
          <p:nvPr/>
        </p:nvPicPr>
        <p:blipFill>
          <a:blip r:embed="rId4" cstate="print"/>
          <a:srcRect l="24212" t="12196" r="18286" b="31098"/>
          <a:stretch>
            <a:fillRect/>
          </a:stretch>
        </p:blipFill>
        <p:spPr bwMode="auto">
          <a:xfrm>
            <a:off x="2786064" y="5429256"/>
            <a:ext cx="2126131" cy="3286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3122" y="1357290"/>
            <a:ext cx="2857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Бакланов,  Григорий Яковлевич  Июль 41 года : роман ; Навеки – девятнадцатилетние : повесть / Григорий Яковлевич Бакланов ;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[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редколлегия : Ч. Айтматов, Г. Бердников, Ю. Бондарев и др.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]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. – Москва: Художественная литература, 1988. – 349 с. – (Библиотека советского романа).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96" y="5643570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Бакланов,  Григорий Яковлевич  Свой человек : повесть, рассказы / Григорий Яковлевич Бакланов. – Москва : Международные отношения, 1993. – 416 с.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advTm="25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57158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 ИСПОЛЬЗОВАННЫЕ  ИСТОЧНИКИ :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96" y="1285852"/>
            <a:ext cx="4572032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Григорий Яковлевич Бакланов (11.09.1923) //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Серафимова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, В.Д. Практические материалы для подготовки к сочинениям, выпускным и вступительным экзаменам. Русские писатели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XX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и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XXI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веков / В.Д.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Серафимова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, - Москва : АСТ; Владимир : ВКТ, 2008. – С. 227 – 229.</a:t>
            </a: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Повести и романы Гр. Бакланова //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Чалмаев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, В.А. На войне остаться человеком. Фронтовые страницы русской прозы 60 – 90 годов. В помощь преподавателям, старшеклассникам и абитуриентам / В.А.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Чалмаев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. – 2-е издание. – Москва : МГУ, 2000. – С. 54 – 60. – (Перечитывая классику).</a:t>
            </a: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  <a:p>
            <a:pPr marL="457200" indent="-457200" algn="just"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  <a:hlinkClick r:id="rId3"/>
              </a:rPr>
              <a:t>http://readly.ru/author/8822/</a:t>
            </a:r>
            <a:endParaRPr lang="ru-RU" dirty="0" smtClean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  <a:p>
            <a:pPr marL="457200" indent="-457200" algn="just"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  <a:hlinkClick r:id="rId4"/>
              </a:rPr>
              <a:t>https://ria.ru/culture/20091223/201038916.html</a:t>
            </a:r>
            <a:endParaRPr lang="ru-RU" dirty="0" smtClean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  <a:p>
            <a:pPr marL="457200" indent="-457200" algn="just"/>
            <a:endParaRPr lang="ru-RU" dirty="0" smtClean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  <a:p>
            <a:pPr marL="457200" indent="-457200" algn="just"/>
            <a:endParaRPr lang="ru-RU" dirty="0" smtClean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  <a:p>
            <a:pPr algn="just"/>
            <a:endParaRPr lang="ru-RU" sz="2000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2539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071538"/>
            <a:ext cx="51435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Центральная районная библиотека  им. М. С. Мицуля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г. Александровск- Сахалинский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ул. Кирова, 2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тел. 4 -21– 31; 4 - 30 - 30 (18)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е-mail</a:t>
            </a: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: </a:t>
            </a:r>
            <a:r>
              <a:rPr lang="ru-RU" sz="2000" b="1" i="1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ashcbs@</a:t>
            </a:r>
            <a:r>
              <a:rPr lang="en-US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y</a:t>
            </a:r>
            <a:r>
              <a:rPr lang="ru-RU" sz="2000" b="1" i="1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andex.ru</a:t>
            </a:r>
            <a:endParaRPr lang="ru-RU" sz="2000" b="1" i="1" dirty="0" smtClean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сайт: http: // </a:t>
            </a:r>
            <a:r>
              <a:rPr lang="ru-RU" sz="2000" b="1" i="1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ahcbs.ru</a:t>
            </a:r>
            <a:endParaRPr lang="ru-RU" sz="2000" b="1" i="1" dirty="0" smtClean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286380"/>
            <a:ext cx="51435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вторник, среда, четверг, пятница –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с 10.00 до 19.00 часов;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суббота, воскресенье –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с 10.00 до 17.00 часов;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понедельник – выходной день;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последняя пятница месяца – санитарный день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57158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НАШ  АДРЕС :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57752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ЧАСЫ  РАБОТЫ :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1831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34" y="928662"/>
            <a:ext cx="4643470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bg1"/>
                </a:solidFill>
                <a:latin typeface="Constantia" pitchFamily="18" charset="0"/>
              </a:rPr>
              <a:t>     </a:t>
            </a:r>
            <a:r>
              <a:rPr lang="ru-R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Григорий Бакланов появился на свет в Воронеже в 1923 году, 11 сентября. Происходит из еврейской семьи. Отца звали Яков </a:t>
            </a:r>
            <a:r>
              <a:rPr lang="ru-RU" sz="20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Минаевич</a:t>
            </a:r>
            <a:r>
              <a:rPr lang="ru-R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 Фридман. Он был служащим. Мать - </a:t>
            </a:r>
            <a:r>
              <a:rPr lang="ru-RU" sz="20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Ида</a:t>
            </a:r>
            <a:r>
              <a:rPr lang="ru-R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 Григорьевна, работала зубным врачом. После ухода родителей из жизни Григорий воспитывался семьей своего дяди.</a:t>
            </a: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     Окончив 9 класс, он поступил в авиационный техникум. После начала войны работал на авиазаводе слесарем. Предприятие выпускало штурмовики «Ил-2». Чтобы стать студентом военного училища, Бакланов экстерном сдал все экзамены за десятый класс. 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8596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ДЕТСТВО  И  ЮНОСТЬ  ПИСАТЕЛЯ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2716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ФРОНТОВАЯ   МОЛОДОСТЬ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6" name="Picture 4" descr="https://static.novayagazeta.ru/storage/content/pictures/7494/content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34" y="1142976"/>
            <a:ext cx="2086526" cy="2928958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14296" y="3973354"/>
            <a:ext cx="47149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фронте, был самым молодым солдатом в полку. В ноябре 1942-го Бакланова направили в артиллерийское училище. После окончания его в августе 1943 (это был ускоренный выпуск) командовал взводом управления артиллерийской батареи на Юго-Западном и Третьем Украинском фронтах - воевал в Украине, Молдове, Румынии, Венгрии, Австрии.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28874" y="785786"/>
            <a:ext cx="25003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      Осенью 1941 года Григорий ушёл добровольцем в армию, служил рядовым в гаубичном полку на Северо-Западном</a:t>
            </a:r>
            <a:endParaRPr lang="ru-RU" sz="2000" i="1" dirty="0">
              <a:solidFill>
                <a:schemeClr val="accent3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2744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28596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ФРОНТОВАЯ  МОЛОДОСТЬ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58" y="928662"/>
            <a:ext cx="48577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    </a:t>
            </a:r>
            <a:r>
              <a:rPr lang="ru-R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Бакланов был тяжело ранен, имел военные награды. Так, за участие в декабрьских боях 1944 года под </a:t>
            </a:r>
            <a:r>
              <a:rPr lang="ru-RU" sz="20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Секешфехерваром</a:t>
            </a:r>
            <a:r>
              <a:rPr lang="ru-R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 награжден орденом Красной Звезды. Также удостоен медалей за взятие Вены и Будапешта. Получил орден Отечественной войны. К январю 1945 года стал лейтенантом, командиром огневого взвода 1232 артиллерийского полка, 115 Криворожской бригады. Закончил войну в чине начальника разведки в артиллерийском дивизионе. </a:t>
            </a:r>
            <a:endParaRPr lang="ru-RU" sz="2000" i="1" dirty="0">
              <a:solidFill>
                <a:schemeClr val="accent3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24" name="Picture 4" descr="https://www.pencioner.ru/upload/iblock/c61/75848995.jpg"/>
          <p:cNvPicPr>
            <a:picLocks noChangeAspect="1" noChangeArrowheads="1"/>
          </p:cNvPicPr>
          <p:nvPr/>
        </p:nvPicPr>
        <p:blipFill>
          <a:blip r:embed="rId3" cstate="print"/>
          <a:srcRect l="3467" t="4623" r="4083" b="6394"/>
          <a:stretch>
            <a:fillRect/>
          </a:stretch>
        </p:blipFill>
        <p:spPr bwMode="auto">
          <a:xfrm>
            <a:off x="214296" y="6929454"/>
            <a:ext cx="1285884" cy="1237664"/>
          </a:xfrm>
          <a:prstGeom prst="rect">
            <a:avLst/>
          </a:prstGeom>
          <a:noFill/>
        </p:spPr>
      </p:pic>
      <p:pic>
        <p:nvPicPr>
          <p:cNvPr id="30726" name="Picture 6" descr="http://auction-su.com/uplimg/img_3190069_fe785a473c19b95e64bed8d7dd4c8dfc.jpg"/>
          <p:cNvPicPr>
            <a:picLocks noChangeAspect="1" noChangeArrowheads="1"/>
          </p:cNvPicPr>
          <p:nvPr/>
        </p:nvPicPr>
        <p:blipFill>
          <a:blip r:embed="rId4" cstate="print"/>
          <a:srcRect l="6003" t="4935" r="4696" b="7947"/>
          <a:stretch>
            <a:fillRect/>
          </a:stretch>
        </p:blipFill>
        <p:spPr bwMode="auto">
          <a:xfrm>
            <a:off x="3651256" y="6858016"/>
            <a:ext cx="1277947" cy="1285884"/>
          </a:xfrm>
          <a:prstGeom prst="rect">
            <a:avLst/>
          </a:prstGeom>
          <a:noFill/>
        </p:spPr>
      </p:pic>
      <p:pic>
        <p:nvPicPr>
          <p:cNvPr id="30728" name="Picture 8" descr="https://vverh-dm.ru/image/catalog/2018/novosti/6_ijun/19.06.2018_chetyre-medali/448087_medali-za-vzyatie.jpg"/>
          <p:cNvPicPr>
            <a:picLocks noChangeAspect="1" noChangeArrowheads="1"/>
          </p:cNvPicPr>
          <p:nvPr/>
        </p:nvPicPr>
        <p:blipFill>
          <a:blip r:embed="rId5" cstate="print"/>
          <a:srcRect l="4064" t="25424" r="4063" b="6394"/>
          <a:stretch>
            <a:fillRect/>
          </a:stretch>
        </p:blipFill>
        <p:spPr bwMode="auto">
          <a:xfrm>
            <a:off x="1571618" y="7786710"/>
            <a:ext cx="2000264" cy="1113354"/>
          </a:xfrm>
          <a:prstGeom prst="rect">
            <a:avLst/>
          </a:prstGeom>
          <a:noFill/>
        </p:spPr>
      </p:pic>
    </p:spTree>
  </p:cSld>
  <p:clrMapOvr>
    <a:masterClrMapping/>
  </p:clrMapOvr>
  <p:transition advTm="27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film.ua/uploads/rekvizit/2013/04/05/51d929726a1597ed3d29343f20c52770d3806b02.jpg"/>
          <p:cNvPicPr>
            <a:picLocks noChangeAspect="1" noChangeArrowheads="1"/>
          </p:cNvPicPr>
          <p:nvPr/>
        </p:nvPicPr>
        <p:blipFill>
          <a:blip r:embed="rId2"/>
          <a:srcRect l="31696" t="22535" r="34982" b="4333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pic>
        <p:nvPicPr>
          <p:cNvPr id="6" name="Picture 2" descr="https://img.gazeta.ru/files3/403/3303403/bakla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6" y="928662"/>
            <a:ext cx="2305952" cy="3357586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14296" y="4357686"/>
            <a:ext cx="47149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в моей жизни уже сделано.</a:t>
            </a:r>
            <a:endParaRPr lang="ru-RU" sz="2000" b="1" dirty="0" smtClean="0"/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     Тогда мне было на редкость легко. Мне не хотелось делать никакой карьеры, мне было абсолютно безразлично, что будет со мной дальше. Я был твёрдо убеждён: главное дело всей моей жизни уже сделано.»</a:t>
            </a:r>
          </a:p>
          <a:p>
            <a:pPr algn="r">
              <a:lnSpc>
                <a:spcPct val="150000"/>
              </a:lnSpc>
            </a:pPr>
            <a:r>
              <a:rPr lang="ru-RU" sz="1600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Григорий Бакланов</a:t>
            </a:r>
            <a:endParaRPr lang="ru-RU" sz="1600" dirty="0" smtClean="0">
              <a:solidFill>
                <a:schemeClr val="accent3">
                  <a:lumMod val="20000"/>
                  <a:lumOff val="80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71750" y="714348"/>
            <a:ext cx="2428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    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itchFamily="18" charset="0"/>
              </a:rPr>
              <a:t>«Когда я вернулся домой с фронта, мне был 21 год. Я вернулся с войны с твёрдым убеждением в том, что главное</a:t>
            </a:r>
            <a:endParaRPr lang="ru-RU" sz="2000" b="1" dirty="0"/>
          </a:p>
        </p:txBody>
      </p:sp>
    </p:spTree>
  </p:cSld>
  <p:clrMapOvr>
    <a:masterClrMapping/>
  </p:clrMapOvr>
  <p:transition advTm="2708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96" y="928662"/>
            <a:ext cx="471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    В 1946 году Бакланов был принят в Литературный институт имени Максима Горького, который окончил в 1951. Публиковаться начал в 1950-м. Писал очерки и рассказы, много ездил по стране, в основе первой повести "В Снегирях" (1954) - впечатления от этих поездок.</a:t>
            </a:r>
            <a:endParaRPr lang="ru-RU" sz="2000" i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596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ПРОБА   ПЕРА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4338" name="Picture 2" descr="http://www.libex.ru/img/x/2f/1f/ad7ef.jpg"/>
          <p:cNvPicPr>
            <a:picLocks noChangeAspect="1" noChangeArrowheads="1"/>
          </p:cNvPicPr>
          <p:nvPr/>
        </p:nvPicPr>
        <p:blipFill>
          <a:blip r:embed="rId3"/>
          <a:srcRect l="33482" t="8928" r="28013" b="19642"/>
          <a:stretch>
            <a:fillRect/>
          </a:stretch>
        </p:blipFill>
        <p:spPr bwMode="auto">
          <a:xfrm>
            <a:off x="2000246" y="4429124"/>
            <a:ext cx="1500198" cy="2087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96" y="6429388"/>
            <a:ext cx="47149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rgbClr val="003300"/>
                </a:solidFill>
                <a:latin typeface="Constantia" pitchFamily="18" charset="0"/>
              </a:rPr>
              <a:t>     </a:t>
            </a: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Через несколько лет писатель обращается к жизненному материалу Великой Отечественной войны, и основанные на нём произведения приносят ему широкую известность</a:t>
            </a:r>
            <a:r>
              <a:rPr lang="ru-RU" sz="2000" i="1" dirty="0" smtClean="0">
                <a:solidFill>
                  <a:srgbClr val="808000"/>
                </a:solidFill>
                <a:latin typeface="Constantia" pitchFamily="18" charset="0"/>
              </a:rPr>
              <a:t>.</a:t>
            </a:r>
            <a:endParaRPr lang="ru-RU" sz="2000" dirty="0">
              <a:solidFill>
                <a:srgbClr val="808000"/>
              </a:solidFill>
            </a:endParaRPr>
          </a:p>
        </p:txBody>
      </p:sp>
    </p:spTree>
  </p:cSld>
  <p:clrMapOvr>
    <a:masterClrMapping/>
  </p:clrMapOvr>
  <p:transition advTm="273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ntikvariat.ru/upload/resize_cache/iblock/e7a/660_660_1/img_3868.jpg"/>
          <p:cNvPicPr>
            <a:picLocks noChangeAspect="1" noChangeArrowheads="1"/>
          </p:cNvPicPr>
          <p:nvPr/>
        </p:nvPicPr>
        <p:blipFill>
          <a:blip r:embed="rId2"/>
          <a:srcRect l="43490" t="43312" r="18085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28596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ВОЙНЕ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58" y="1000100"/>
            <a:ext cx="4857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smtClean="0">
                <a:solidFill>
                  <a:schemeClr val="bg2">
                    <a:lumMod val="90000"/>
                  </a:schemeClr>
                </a:solidFill>
              </a:rPr>
              <a:t>     П</a:t>
            </a: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ервая военная повесть Бакланова "Южнее главного удара" (1957; первоначальное название - "Девять дней") рассказывает об этом сражении за </a:t>
            </a:r>
            <a:r>
              <a:rPr lang="ru-RU" sz="2000" i="1" dirty="0" err="1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Секешфехервар</a:t>
            </a:r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. Тяжёлые бои с превосходящими силами врага, бои, когда в победном 45-м приходится и отступать, и прорываться из окружения, - это шло вразрез с официальной историографией войны. </a:t>
            </a:r>
            <a:endParaRPr lang="ru-RU" i="1" dirty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  <p:sp>
        <p:nvSpPr>
          <p:cNvPr id="13314" name="AutoShape 2" descr="https://ozon-st.cdn.ngenix.net/multimedia/10016420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s://ozon-st.cdn.ngenix.net/multimedia/10016420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56" y="5857884"/>
            <a:ext cx="1905000" cy="2914650"/>
          </a:xfrm>
          <a:prstGeom prst="rect">
            <a:avLst/>
          </a:prstGeom>
          <a:noFill/>
        </p:spPr>
      </p:pic>
    </p:spTree>
  </p:cSld>
  <p:clrMapOvr>
    <a:masterClrMapping/>
  </p:clrMapOvr>
  <p:transition advTm="27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ilm.ua/uploads/rekvizit/2013/04/05/51d929726a1597ed3d29343f20c52770d3806b02.jpg"/>
          <p:cNvPicPr>
            <a:picLocks noChangeAspect="1" noChangeArrowheads="1"/>
          </p:cNvPicPr>
          <p:nvPr/>
        </p:nvPicPr>
        <p:blipFill>
          <a:blip r:embed="rId3"/>
          <a:srcRect l="31696" t="22535" r="34982" b="4333"/>
          <a:stretch>
            <a:fillRect/>
          </a:stretch>
        </p:blipFill>
        <p:spPr bwMode="auto">
          <a:xfrm>
            <a:off x="0" y="0"/>
            <a:ext cx="51435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96" y="1142976"/>
            <a:ext cx="4714908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     «…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мы брали </a:t>
            </a:r>
            <a:r>
              <a:rPr lang="ru-RU" sz="2000" b="1" dirty="0" err="1" smtClean="0">
                <a:solidFill>
                  <a:schemeClr val="bg1"/>
                </a:solidFill>
                <a:latin typeface="Constantia" pitchFamily="18" charset="0"/>
              </a:rPr>
              <a:t>Секешфехервар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, и отдавали, и снова брали, и однажды я даже позавидовал убитым. Мела позёмка, секло лицо сухим снегом, а мы шли сгорбленные, вымотанные до бесчувствия. А мёртвые лежали в кукурузе - и те, что недавно убиты, и с прошлого раза, - всех заметало снегом, ровняло с белой землёй.  Словно среди сна очнувшись, я подумал, на них глядя: они лежат, а ты ещё побегаешь, а потом будешь лежать так.»</a:t>
            </a:r>
          </a:p>
          <a:p>
            <a:pPr algn="r">
              <a:lnSpc>
                <a:spcPct val="150000"/>
              </a:lnSpc>
            </a:pPr>
            <a:r>
              <a:rPr lang="ru-RU" sz="1600" cap="small" dirty="0" smtClean="0">
                <a:solidFill>
                  <a:schemeClr val="bg1"/>
                </a:solidFill>
                <a:latin typeface="Constantia" pitchFamily="18" charset="0"/>
              </a:rPr>
              <a:t>Из воспоминаний Григория Бакланова</a:t>
            </a:r>
            <a:endParaRPr lang="ru-RU" sz="1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2910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  ВОЙНЕ  БЕЗ  ПРЕКРАС</a:t>
            </a:r>
            <a:endParaRPr lang="ru-RU" sz="20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2734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2067</Words>
  <Application>Microsoft Office PowerPoint</Application>
  <PresentationFormat>Экран (16:9)</PresentationFormat>
  <Paragraphs>96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Луиза</dc:creator>
  <cp:lastModifiedBy>Луиза</cp:lastModifiedBy>
  <cp:revision>121</cp:revision>
  <dcterms:created xsi:type="dcterms:W3CDTF">2018-08-27T23:51:48Z</dcterms:created>
  <dcterms:modified xsi:type="dcterms:W3CDTF">2018-09-04T22:41:00Z</dcterms:modified>
</cp:coreProperties>
</file>