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</p:sldIdLst>
  <p:sldSz cx="9144000" cy="6858000" type="screen4x3"/>
  <p:notesSz cx="6858000" cy="9144000"/>
  <p:custDataLst>
    <p:tags r:id="rId6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>
        <p:scale>
          <a:sx n="107" d="100"/>
          <a:sy n="107" d="100"/>
        </p:scale>
        <p:origin x="-7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A2166-950F-4DD8-8990-8B1D9BC589FE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D6DC2-8D23-47F6-93E1-CAC56C6F794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7.xml"/><Relationship Id="rId18" Type="http://schemas.openxmlformats.org/officeDocument/2006/relationships/slide" Target="slide21.xml"/><Relationship Id="rId26" Type="http://schemas.openxmlformats.org/officeDocument/2006/relationships/slide" Target="slide47.xml"/><Relationship Id="rId3" Type="http://schemas.openxmlformats.org/officeDocument/2006/relationships/slide" Target="slide3.xml"/><Relationship Id="rId21" Type="http://schemas.openxmlformats.org/officeDocument/2006/relationships/slide" Target="slide55.xml"/><Relationship Id="rId7" Type="http://schemas.openxmlformats.org/officeDocument/2006/relationships/slide" Target="slide5.xml"/><Relationship Id="rId12" Type="http://schemas.openxmlformats.org/officeDocument/2006/relationships/slide" Target="slide53.xml"/><Relationship Id="rId17" Type="http://schemas.openxmlformats.org/officeDocument/2006/relationships/slide" Target="slide9.xml"/><Relationship Id="rId25" Type="http://schemas.openxmlformats.org/officeDocument/2006/relationships/slide" Target="slide35.xml"/><Relationship Id="rId33" Type="http://schemas.openxmlformats.org/officeDocument/2006/relationships/image" Target="../media/image3.jpeg"/><Relationship Id="rId2" Type="http://schemas.openxmlformats.org/officeDocument/2006/relationships/image" Target="../media/image1.jpeg"/><Relationship Id="rId16" Type="http://schemas.openxmlformats.org/officeDocument/2006/relationships/slide" Target="slide43.xml"/><Relationship Id="rId20" Type="http://schemas.openxmlformats.org/officeDocument/2006/relationships/slide" Target="slide45.xml"/><Relationship Id="rId29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11" Type="http://schemas.openxmlformats.org/officeDocument/2006/relationships/slide" Target="slide51.xml"/><Relationship Id="rId24" Type="http://schemas.openxmlformats.org/officeDocument/2006/relationships/slide" Target="slide23.xml"/><Relationship Id="rId32" Type="http://schemas.openxmlformats.org/officeDocument/2006/relationships/slide" Target="slide61.xml"/><Relationship Id="rId5" Type="http://schemas.openxmlformats.org/officeDocument/2006/relationships/slide" Target="slide27.xml"/><Relationship Id="rId15" Type="http://schemas.openxmlformats.org/officeDocument/2006/relationships/slide" Target="slide31.xml"/><Relationship Id="rId23" Type="http://schemas.openxmlformats.org/officeDocument/2006/relationships/slide" Target="slide11.xml"/><Relationship Id="rId28" Type="http://schemas.openxmlformats.org/officeDocument/2006/relationships/slide" Target="slide25.xml"/><Relationship Id="rId10" Type="http://schemas.openxmlformats.org/officeDocument/2006/relationships/slide" Target="slide41.xml"/><Relationship Id="rId19" Type="http://schemas.openxmlformats.org/officeDocument/2006/relationships/slide" Target="slide33.xml"/><Relationship Id="rId31" Type="http://schemas.openxmlformats.org/officeDocument/2006/relationships/slide" Target="slide59.xml"/><Relationship Id="rId4" Type="http://schemas.openxmlformats.org/officeDocument/2006/relationships/slide" Target="slide15.xml"/><Relationship Id="rId9" Type="http://schemas.openxmlformats.org/officeDocument/2006/relationships/slide" Target="slide29.xml"/><Relationship Id="rId14" Type="http://schemas.openxmlformats.org/officeDocument/2006/relationships/slide" Target="slide19.xml"/><Relationship Id="rId22" Type="http://schemas.openxmlformats.org/officeDocument/2006/relationships/slide" Target="slide57.xml"/><Relationship Id="rId27" Type="http://schemas.openxmlformats.org/officeDocument/2006/relationships/slide" Target="slide13.xml"/><Relationship Id="rId30" Type="http://schemas.openxmlformats.org/officeDocument/2006/relationships/slide" Target="slide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4797152"/>
            <a:ext cx="58326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Терра 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инкогнита</a:t>
            </a:r>
            <a:endParaRPr lang="ru-RU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«А.П. Чехов»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17831" y="1412776"/>
            <a:ext cx="4341738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9551" y="18864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в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иртуальная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 викторина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/>
              <a:t>Мелихово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7" name="Вертикальный свиток 6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8596" y="2500306"/>
            <a:ext cx="5111127" cy="2880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4525963"/>
          </a:xfrm>
        </p:spPr>
        <p:txBody>
          <a:bodyPr/>
          <a:lstStyle/>
          <a:p>
            <a:pPr>
              <a:buNone/>
            </a:pPr>
            <a:r>
              <a:rPr lang="ru-RU"/>
              <a:t>Как назывался Санкт-Петербургский еженедельный художественно-юмористический журнал, в котором в 1878 г. дебютировал А.П. Чехов?</a:t>
            </a:r>
          </a:p>
          <a:p>
            <a:pPr>
              <a:buNone/>
            </a:pPr>
            <a:r>
              <a:rPr lang="ru-RU"/>
              <a:t>а) «Крокодил»;</a:t>
            </a:r>
          </a:p>
          <a:p>
            <a:pPr>
              <a:buNone/>
            </a:pPr>
            <a:r>
              <a:rPr lang="ru-RU"/>
              <a:t>б) «Ёрш»;</a:t>
            </a:r>
          </a:p>
          <a:p>
            <a:pPr>
              <a:buNone/>
            </a:pPr>
            <a:r>
              <a:rPr lang="ru-RU"/>
              <a:t>в) «Стрекоза»;</a:t>
            </a:r>
          </a:p>
          <a:p>
            <a:pPr>
              <a:buNone/>
            </a:pPr>
            <a:r>
              <a:rPr lang="ru-RU"/>
              <a:t>г) «Бабочка».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8" name="Правильный пятиугольник 7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600200"/>
            <a:ext cx="432911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/>
              <a:t>«Стрекоза»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7" name="Вертикальный свиток 6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034" y="1643050"/>
            <a:ext cx="3707918" cy="47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1513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/>
              <a:t> Кто их этих знаменитых художников был другом А.П. Чехова?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>
                <a:solidFill>
                  <a:srgbClr val="002060"/>
                </a:solidFill>
              </a:rPr>
              <a:t>а) В.И. Суриков;</a:t>
            </a:r>
          </a:p>
          <a:p>
            <a:pPr>
              <a:buNone/>
            </a:pPr>
            <a:r>
              <a:rPr lang="ru-RU">
                <a:solidFill>
                  <a:srgbClr val="002060"/>
                </a:solidFill>
              </a:rPr>
              <a:t>б) И.И. Левитан;</a:t>
            </a:r>
          </a:p>
          <a:p>
            <a:pPr>
              <a:buNone/>
            </a:pPr>
            <a:r>
              <a:rPr lang="ru-RU">
                <a:solidFill>
                  <a:srgbClr val="002060"/>
                </a:solidFill>
              </a:rPr>
              <a:t>в) О.А. Кипренский;</a:t>
            </a:r>
          </a:p>
          <a:p>
            <a:pPr>
              <a:buNone/>
            </a:pPr>
            <a:r>
              <a:rPr lang="ru-RU">
                <a:solidFill>
                  <a:srgbClr val="002060"/>
                </a:solidFill>
              </a:rPr>
              <a:t>г) В.Д. Поленов.</a:t>
            </a:r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8" name="Правильный пятиугольник 7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600200"/>
            <a:ext cx="4471990" cy="4525963"/>
          </a:xfrm>
        </p:spPr>
        <p:txBody>
          <a:bodyPr/>
          <a:lstStyle/>
          <a:p>
            <a:pPr>
              <a:buNone/>
            </a:pPr>
            <a:r>
              <a:rPr lang="ru-RU"/>
              <a:t>И.И. Левитан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8" y="1714488"/>
            <a:ext cx="3505200" cy="428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378" cy="4525963"/>
          </a:xfrm>
        </p:spPr>
        <p:txBody>
          <a:bodyPr/>
          <a:lstStyle/>
          <a:p>
            <a:pPr>
              <a:buNone/>
            </a:pPr>
            <a:r>
              <a:rPr lang="ru-RU"/>
              <a:t>Какая повесть есть у А.П. Чехова?</a:t>
            </a:r>
          </a:p>
          <a:p>
            <a:pPr>
              <a:buNone/>
            </a:pPr>
            <a:r>
              <a:rPr lang="ru-RU"/>
              <a:t>а) «Скучная история»;</a:t>
            </a:r>
          </a:p>
          <a:p>
            <a:pPr>
              <a:buNone/>
            </a:pPr>
            <a:r>
              <a:rPr lang="ru-RU"/>
              <a:t>б) «Скучная география»;</a:t>
            </a:r>
          </a:p>
          <a:p>
            <a:pPr>
              <a:buNone/>
            </a:pPr>
            <a:r>
              <a:rPr lang="ru-RU"/>
              <a:t> в) «Скучная биология»;</a:t>
            </a:r>
          </a:p>
          <a:p>
            <a:pPr>
              <a:buNone/>
            </a:pPr>
            <a:r>
              <a:rPr lang="ru-RU"/>
              <a:t>г) «Скучная математика».</a:t>
            </a:r>
          </a:p>
          <a:p>
            <a:pPr>
              <a:buNone/>
            </a:pPr>
            <a:endParaRPr lang="ru-RU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/>
              <a:t>Повести и рассказы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Правильный пятиугольник 5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378" cy="4525963"/>
          </a:xfrm>
        </p:spPr>
        <p:txBody>
          <a:bodyPr/>
          <a:lstStyle/>
          <a:p>
            <a:pPr>
              <a:buNone/>
            </a:pPr>
            <a:r>
              <a:rPr lang="ru-RU"/>
              <a:t>«Скучная история»</a:t>
            </a:r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3600"/>
              <a:t>Повести и рассказы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72000" y="1571612"/>
            <a:ext cx="2619839" cy="443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4525963"/>
          </a:xfrm>
        </p:spPr>
        <p:txBody>
          <a:bodyPr/>
          <a:lstStyle/>
          <a:p>
            <a:pPr>
              <a:buNone/>
            </a:pPr>
            <a:r>
              <a:rPr lang="ru-RU"/>
              <a:t>В какой пьесе А.П. Чехова прозвучала фраза: «В человеке всё должно быть прекрасно...»?</a:t>
            </a:r>
          </a:p>
          <a:p>
            <a:pPr>
              <a:buNone/>
            </a:pPr>
            <a:r>
              <a:rPr lang="ru-RU"/>
              <a:t>а) «Дядя Ваня»; </a:t>
            </a:r>
          </a:p>
          <a:p>
            <a:pPr>
              <a:buNone/>
            </a:pPr>
            <a:r>
              <a:rPr lang="ru-RU"/>
              <a:t>б) «Чайка»;</a:t>
            </a:r>
          </a:p>
          <a:p>
            <a:pPr>
              <a:buNone/>
            </a:pPr>
            <a:r>
              <a:rPr lang="ru-RU"/>
              <a:t> в) «Три сестры»;</a:t>
            </a:r>
          </a:p>
          <a:p>
            <a:pPr>
              <a:buNone/>
            </a:pPr>
            <a:r>
              <a:rPr lang="ru-RU"/>
              <a:t>г) «Вишнёвый сад».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3600"/>
              <a:t>Повести и рассказы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8" name="Правильный пятиугольник 7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600200"/>
            <a:ext cx="3543296" cy="4525963"/>
          </a:xfrm>
        </p:spPr>
        <p:txBody>
          <a:bodyPr/>
          <a:lstStyle/>
          <a:p>
            <a:pPr>
              <a:buNone/>
            </a:pPr>
            <a:r>
              <a:rPr lang="ru-RU"/>
              <a:t>«Дядя Ваня»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3600"/>
              <a:t>Повести и рассказы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158" y="1500174"/>
            <a:ext cx="3238506" cy="507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Вертикальный свиток 6">
            <a:hlinkClick r:id="rId4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86568" cy="4525963"/>
          </a:xfrm>
        </p:spPr>
        <p:txBody>
          <a:bodyPr/>
          <a:lstStyle/>
          <a:p>
            <a:pPr>
              <a:buNone/>
            </a:pPr>
            <a:r>
              <a:rPr lang="ru-RU"/>
              <a:t>Что в известной пьесе А.П. Чехова приобрёл купец Лопахин?</a:t>
            </a:r>
          </a:p>
          <a:p>
            <a:pPr>
              <a:buNone/>
            </a:pPr>
            <a:r>
              <a:rPr lang="ru-RU"/>
              <a:t>а) Вишнёвый сад;</a:t>
            </a:r>
          </a:p>
          <a:p>
            <a:pPr>
              <a:buNone/>
            </a:pPr>
            <a:r>
              <a:rPr lang="ru-RU"/>
              <a:t>б) Вишнёвое варенье;</a:t>
            </a:r>
          </a:p>
          <a:p>
            <a:pPr>
              <a:buNone/>
            </a:pPr>
            <a:r>
              <a:rPr lang="ru-RU"/>
              <a:t> в) Вишнёвый ликёр;</a:t>
            </a:r>
          </a:p>
          <a:p>
            <a:pPr>
              <a:buNone/>
            </a:pPr>
            <a:r>
              <a:rPr lang="ru-RU"/>
              <a:t>г) Тёмно-вишнёвую шаль.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3600"/>
              <a:t>Повести и рассказы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5919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2" name="Лента лицом вниз 11"/>
          <p:cNvSpPr/>
          <p:nvPr/>
        </p:nvSpPr>
        <p:spPr>
          <a:xfrm>
            <a:off x="357158" y="2571744"/>
            <a:ext cx="3857652" cy="71438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Повести и рассказы</a:t>
            </a:r>
          </a:p>
        </p:txBody>
      </p:sp>
      <p:sp>
        <p:nvSpPr>
          <p:cNvPr id="13" name="Лента лицом вниз 12"/>
          <p:cNvSpPr/>
          <p:nvPr/>
        </p:nvSpPr>
        <p:spPr>
          <a:xfrm>
            <a:off x="357158" y="3393281"/>
            <a:ext cx="3857652" cy="71438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Имена и фамилии</a:t>
            </a:r>
          </a:p>
        </p:txBody>
      </p:sp>
      <p:sp>
        <p:nvSpPr>
          <p:cNvPr id="14" name="Лента лицом вниз 13"/>
          <p:cNvSpPr/>
          <p:nvPr/>
        </p:nvSpPr>
        <p:spPr>
          <a:xfrm>
            <a:off x="357158" y="4288764"/>
            <a:ext cx="3857652" cy="71438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Рассказы и крылатые фразы</a:t>
            </a:r>
          </a:p>
        </p:txBody>
      </p:sp>
      <p:sp>
        <p:nvSpPr>
          <p:cNvPr id="15" name="Лента лицом вниз 14"/>
          <p:cNvSpPr/>
          <p:nvPr/>
        </p:nvSpPr>
        <p:spPr>
          <a:xfrm>
            <a:off x="357158" y="5214950"/>
            <a:ext cx="3857652" cy="71438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/>
              <a:t>АУКЦИОН</a:t>
            </a:r>
          </a:p>
        </p:txBody>
      </p:sp>
      <p:sp>
        <p:nvSpPr>
          <p:cNvPr id="29" name="Вертикальный свиток 28">
            <a:hlinkClick r:id="rId3" action="ppaction://hlinksldjump"/>
          </p:cNvPr>
          <p:cNvSpPr/>
          <p:nvPr/>
        </p:nvSpPr>
        <p:spPr>
          <a:xfrm>
            <a:off x="4214810" y="1643050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3" action="ppaction://hlinksldjump"/>
              </a:rPr>
              <a:t>10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257543" y="317394"/>
            <a:ext cx="37721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икторина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2" name="Вертикальный свиток 61">
            <a:hlinkClick r:id="rId4" action="ppaction://hlinksldjump"/>
          </p:cNvPr>
          <p:cNvSpPr/>
          <p:nvPr/>
        </p:nvSpPr>
        <p:spPr>
          <a:xfrm>
            <a:off x="4214810" y="2500306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4" action="ppaction://hlinksldjump"/>
              </a:rPr>
              <a:t>10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3" name="Вертикальный свиток 62">
            <a:hlinkClick r:id="rId5" action="ppaction://hlinksldjump"/>
          </p:cNvPr>
          <p:cNvSpPr/>
          <p:nvPr/>
        </p:nvSpPr>
        <p:spPr>
          <a:xfrm>
            <a:off x="4214810" y="3357562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5" action="ppaction://hlinksldjump"/>
              </a:rPr>
              <a:t>10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4" name="Вертикальный свиток 63">
            <a:hlinkClick r:id="rId6" action="ppaction://hlinksldjump"/>
          </p:cNvPr>
          <p:cNvSpPr/>
          <p:nvPr/>
        </p:nvSpPr>
        <p:spPr>
          <a:xfrm>
            <a:off x="4214810" y="4214818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6" action="ppaction://hlinksldjump"/>
              </a:rPr>
              <a:t>10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5" name="Вертикальный свиток 64">
            <a:hlinkClick r:id="rId7" action="ppaction://hlinksldjump"/>
          </p:cNvPr>
          <p:cNvSpPr/>
          <p:nvPr/>
        </p:nvSpPr>
        <p:spPr>
          <a:xfrm>
            <a:off x="5000628" y="1643050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7" action="ppaction://hlinksldjump"/>
              </a:rPr>
              <a:t>20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6" name="Вертикальный свиток 65">
            <a:hlinkClick r:id="rId8" action="ppaction://hlinksldjump"/>
          </p:cNvPr>
          <p:cNvSpPr/>
          <p:nvPr/>
        </p:nvSpPr>
        <p:spPr>
          <a:xfrm>
            <a:off x="5000628" y="2500306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8" action="ppaction://hlinksldjump"/>
              </a:rPr>
              <a:t>20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7" name="Вертикальный свиток 66">
            <a:hlinkClick r:id="rId9" action="ppaction://hlinksldjump"/>
          </p:cNvPr>
          <p:cNvSpPr/>
          <p:nvPr/>
        </p:nvSpPr>
        <p:spPr>
          <a:xfrm>
            <a:off x="5000628" y="3357562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9" action="ppaction://hlinksldjump"/>
              </a:rPr>
              <a:t>20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68" name="Вертикальный свиток 67">
            <a:hlinkClick r:id="rId10" action="ppaction://hlinksldjump"/>
          </p:cNvPr>
          <p:cNvSpPr/>
          <p:nvPr/>
        </p:nvSpPr>
        <p:spPr>
          <a:xfrm>
            <a:off x="5000628" y="4214818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10" action="ppaction://hlinksldjump"/>
              </a:rPr>
              <a:t>20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9" name="Вертикальный свиток 68">
            <a:hlinkClick r:id="rId11" action="ppaction://hlinksldjump"/>
          </p:cNvPr>
          <p:cNvSpPr/>
          <p:nvPr/>
        </p:nvSpPr>
        <p:spPr>
          <a:xfrm>
            <a:off x="4214809" y="5072074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1" action="ppaction://hlinksldjump"/>
              </a:rPr>
              <a:t>10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0" name="Вертикальный свиток 69">
            <a:hlinkClick r:id="rId12" action="ppaction://hlinksldjump"/>
          </p:cNvPr>
          <p:cNvSpPr/>
          <p:nvPr/>
        </p:nvSpPr>
        <p:spPr>
          <a:xfrm>
            <a:off x="5000628" y="5072074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2" action="ppaction://hlinksldjump"/>
              </a:rPr>
              <a:t>20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1" name="Вертикальный свиток 70">
            <a:hlinkClick r:id="rId13" action="ppaction://hlinksldjump"/>
          </p:cNvPr>
          <p:cNvSpPr/>
          <p:nvPr/>
        </p:nvSpPr>
        <p:spPr>
          <a:xfrm>
            <a:off x="5786446" y="1643050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3" action="ppaction://hlinksldjump"/>
              </a:rPr>
              <a:t>30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2" name="Вертикальный свиток 71">
            <a:hlinkClick r:id="rId14" action="ppaction://hlinksldjump"/>
          </p:cNvPr>
          <p:cNvSpPr/>
          <p:nvPr/>
        </p:nvSpPr>
        <p:spPr>
          <a:xfrm>
            <a:off x="5786446" y="2500306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4" action="ppaction://hlinksldjump"/>
              </a:rPr>
              <a:t>30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3" name="Вертикальный свиток 72">
            <a:hlinkClick r:id="rId15" action="ppaction://hlinksldjump"/>
          </p:cNvPr>
          <p:cNvSpPr/>
          <p:nvPr/>
        </p:nvSpPr>
        <p:spPr>
          <a:xfrm>
            <a:off x="5786446" y="3357562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5" action="ppaction://hlinksldjump"/>
              </a:rPr>
              <a:t>30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4" name="Вертикальный свиток 73">
            <a:hlinkClick r:id="rId16" action="ppaction://hlinksldjump"/>
          </p:cNvPr>
          <p:cNvSpPr/>
          <p:nvPr/>
        </p:nvSpPr>
        <p:spPr>
          <a:xfrm>
            <a:off x="5786446" y="4214818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16" action="ppaction://hlinksldjump"/>
              </a:rPr>
              <a:t>30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5" name="Вертикальный свиток 74">
            <a:hlinkClick r:id="rId17" action="ppaction://hlinksldjump"/>
          </p:cNvPr>
          <p:cNvSpPr/>
          <p:nvPr/>
        </p:nvSpPr>
        <p:spPr>
          <a:xfrm>
            <a:off x="6572264" y="1643050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7" action="ppaction://hlinksldjump"/>
              </a:rPr>
              <a:t>40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6" name="Вертикальный свиток 75">
            <a:hlinkClick r:id="rId18" action="ppaction://hlinksldjump"/>
          </p:cNvPr>
          <p:cNvSpPr/>
          <p:nvPr/>
        </p:nvSpPr>
        <p:spPr>
          <a:xfrm>
            <a:off x="6572264" y="2500306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8" action="ppaction://hlinksldjump"/>
              </a:rPr>
              <a:t>40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7" name="Вертикальный свиток 76">
            <a:hlinkClick r:id="rId19" action="ppaction://hlinksldjump"/>
          </p:cNvPr>
          <p:cNvSpPr/>
          <p:nvPr/>
        </p:nvSpPr>
        <p:spPr>
          <a:xfrm>
            <a:off x="6572264" y="3357562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19" action="ppaction://hlinksldjump"/>
              </a:rPr>
              <a:t>40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78" name="Вертикальный свиток 77">
            <a:hlinkClick r:id="rId20" action="ppaction://hlinksldjump"/>
          </p:cNvPr>
          <p:cNvSpPr/>
          <p:nvPr/>
        </p:nvSpPr>
        <p:spPr>
          <a:xfrm>
            <a:off x="6572264" y="4214818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20" action="ppaction://hlinksldjump"/>
              </a:rPr>
              <a:t>40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9" name="Вертикальный свиток 78">
            <a:hlinkClick r:id="rId21" action="ppaction://hlinksldjump"/>
          </p:cNvPr>
          <p:cNvSpPr/>
          <p:nvPr/>
        </p:nvSpPr>
        <p:spPr>
          <a:xfrm>
            <a:off x="5786446" y="5072074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1" action="ppaction://hlinksldjump"/>
              </a:rPr>
              <a:t>30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0" name="Вертикальный свиток 79">
            <a:hlinkClick r:id="rId22" action="ppaction://hlinksldjump"/>
          </p:cNvPr>
          <p:cNvSpPr/>
          <p:nvPr/>
        </p:nvSpPr>
        <p:spPr>
          <a:xfrm>
            <a:off x="6572264" y="5072074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2" action="ppaction://hlinksldjump"/>
              </a:rPr>
              <a:t>40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1" name="Вертикальный свиток 80">
            <a:hlinkClick r:id="rId23" action="ppaction://hlinksldjump"/>
          </p:cNvPr>
          <p:cNvSpPr/>
          <p:nvPr/>
        </p:nvSpPr>
        <p:spPr>
          <a:xfrm>
            <a:off x="7358082" y="1643050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3" action="ppaction://hlinksldjump"/>
              </a:rPr>
              <a:t>50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2" name="Вертикальный свиток 81">
            <a:hlinkClick r:id="rId24" action="ppaction://hlinksldjump"/>
          </p:cNvPr>
          <p:cNvSpPr/>
          <p:nvPr/>
        </p:nvSpPr>
        <p:spPr>
          <a:xfrm>
            <a:off x="7358082" y="2500306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4" action="ppaction://hlinksldjump"/>
              </a:rPr>
              <a:t>50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3" name="Вертикальный свиток 82">
            <a:hlinkClick r:id="rId25" action="ppaction://hlinksldjump"/>
          </p:cNvPr>
          <p:cNvSpPr/>
          <p:nvPr/>
        </p:nvSpPr>
        <p:spPr>
          <a:xfrm>
            <a:off x="7358082" y="3357562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5" action="ppaction://hlinksldjump"/>
              </a:rPr>
              <a:t>50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4" name="Вертикальный свиток 83">
            <a:hlinkClick r:id="rId26" action="ppaction://hlinksldjump"/>
          </p:cNvPr>
          <p:cNvSpPr/>
          <p:nvPr/>
        </p:nvSpPr>
        <p:spPr>
          <a:xfrm>
            <a:off x="7358082" y="4214818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6" action="ppaction://hlinksldjump"/>
              </a:rPr>
              <a:t>50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5" name="Вертикальный свиток 84">
            <a:hlinkClick r:id="rId27" action="ppaction://hlinksldjump"/>
          </p:cNvPr>
          <p:cNvSpPr/>
          <p:nvPr/>
        </p:nvSpPr>
        <p:spPr>
          <a:xfrm>
            <a:off x="8143900" y="1643050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7" action="ppaction://hlinksldjump"/>
              </a:rPr>
              <a:t>60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6" name="Вертикальный свиток 85">
            <a:hlinkClick r:id="rId28" action="ppaction://hlinksldjump"/>
          </p:cNvPr>
          <p:cNvSpPr/>
          <p:nvPr/>
        </p:nvSpPr>
        <p:spPr>
          <a:xfrm>
            <a:off x="8143900" y="2500306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8" action="ppaction://hlinksldjump"/>
              </a:rPr>
              <a:t>60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7" name="Вертикальный свиток 86">
            <a:hlinkClick r:id="rId29" action="ppaction://hlinksldjump"/>
          </p:cNvPr>
          <p:cNvSpPr/>
          <p:nvPr/>
        </p:nvSpPr>
        <p:spPr>
          <a:xfrm>
            <a:off x="8143900" y="3357562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29" action="ppaction://hlinksldjump"/>
              </a:rPr>
              <a:t>60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88" name="Вертикальный свиток 87">
            <a:hlinkClick r:id="rId30" action="ppaction://hlinksldjump"/>
          </p:cNvPr>
          <p:cNvSpPr/>
          <p:nvPr/>
        </p:nvSpPr>
        <p:spPr>
          <a:xfrm>
            <a:off x="8143900" y="4214818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30" action="ppaction://hlinksldjump"/>
              </a:rPr>
              <a:t>60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89" name="Вертикальный свиток 88">
            <a:hlinkClick r:id="rId31" action="ppaction://hlinksldjump"/>
          </p:cNvPr>
          <p:cNvSpPr/>
          <p:nvPr/>
        </p:nvSpPr>
        <p:spPr>
          <a:xfrm>
            <a:off x="7358082" y="5072074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31" action="ppaction://hlinksldjump"/>
              </a:rPr>
              <a:t>50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90" name="Вертикальный свиток 89">
            <a:hlinkClick r:id="rId32" action="ppaction://hlinksldjump"/>
          </p:cNvPr>
          <p:cNvSpPr/>
          <p:nvPr/>
        </p:nvSpPr>
        <p:spPr>
          <a:xfrm>
            <a:off x="8143900" y="5072074"/>
            <a:ext cx="714380" cy="785818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FF0000"/>
                </a:solidFill>
                <a:hlinkClick r:id="rId32" action="ppaction://hlinksldjump"/>
              </a:rPr>
              <a:t>60</a:t>
            </a:r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3"/>
          <a:stretch>
            <a:fillRect/>
          </a:stretch>
        </p:blipFill>
        <p:spPr bwMode="auto">
          <a:xfrm>
            <a:off x="1858258" y="176103"/>
            <a:ext cx="1092707" cy="145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Лента лицом вниз 39"/>
          <p:cNvSpPr/>
          <p:nvPr/>
        </p:nvSpPr>
        <p:spPr>
          <a:xfrm>
            <a:off x="368991" y="1734821"/>
            <a:ext cx="3857652" cy="71438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Биография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2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2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7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2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2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7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2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7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2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2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7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2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2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2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1"/>
      <p:bldP spid="64" grpId="2"/>
      <p:bldP spid="66" grpId="3"/>
      <p:bldP spid="67" grpId="4"/>
      <p:bldP spid="68" grpId="5"/>
      <p:bldP spid="69" grpId="6"/>
      <p:bldP spid="70" grpId="7"/>
      <p:bldP spid="72" grpId="8"/>
      <p:bldP spid="73" grpId="9"/>
      <p:bldP spid="74" grpId="10"/>
      <p:bldP spid="75" grpId="11"/>
      <p:bldP spid="76" grpId="12"/>
      <p:bldP spid="77" grpId="13"/>
      <p:bldP spid="78" grpId="14"/>
      <p:bldP spid="79" grpId="15"/>
      <p:bldP spid="80" grpId="16"/>
      <p:bldP spid="81" grpId="17"/>
      <p:bldP spid="82" grpId="18"/>
      <p:bldP spid="83" grpId="19"/>
      <p:bldP spid="84" grpId="20"/>
      <p:bldP spid="85" grpId="21"/>
      <p:bldP spid="86" grpId="22"/>
      <p:bldP spid="87" grpId="23"/>
      <p:bldP spid="88" grpId="24"/>
      <p:bldP spid="89" grpId="25"/>
      <p:bldP spid="90" grpId="2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600200"/>
            <a:ext cx="4900618" cy="4525963"/>
          </a:xfrm>
        </p:spPr>
        <p:txBody>
          <a:bodyPr/>
          <a:lstStyle/>
          <a:p>
            <a:pPr>
              <a:buNone/>
            </a:pPr>
            <a:r>
              <a:rPr lang="ru-RU"/>
              <a:t>Вишнёвый сад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3600"/>
              <a:t>Повести и рассказы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5720" y="1500174"/>
            <a:ext cx="3389304" cy="520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Как А.П. Чехов озаглавил одно из своих произведений?</a:t>
            </a:r>
          </a:p>
          <a:p>
            <a:pPr>
              <a:buNone/>
            </a:pPr>
            <a:r>
              <a:rPr lang="ru-RU"/>
              <a:t>а) «Драма на охоте»;</a:t>
            </a:r>
          </a:p>
          <a:p>
            <a:pPr>
              <a:buNone/>
            </a:pPr>
            <a:r>
              <a:rPr lang="ru-RU"/>
              <a:t>б) «Трагедия на пляже»;</a:t>
            </a:r>
          </a:p>
          <a:p>
            <a:pPr>
              <a:buNone/>
            </a:pPr>
            <a:r>
              <a:rPr lang="ru-RU"/>
              <a:t> в) «Ужас на пикнике»;</a:t>
            </a:r>
          </a:p>
          <a:p>
            <a:pPr>
              <a:buNone/>
            </a:pPr>
            <a:r>
              <a:rPr lang="ru-RU"/>
              <a:t>г) «Кошмар на рыбалке».</a:t>
            </a:r>
          </a:p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r>
              <a:rPr lang="ru-RU" sz="3600"/>
              <a:t>Повести и рассказы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600200"/>
            <a:ext cx="5400684" cy="4525963"/>
          </a:xfrm>
        </p:spPr>
        <p:txBody>
          <a:bodyPr/>
          <a:lstStyle/>
          <a:p>
            <a:pPr>
              <a:buNone/>
            </a:pPr>
            <a:r>
              <a:rPr lang="ru-RU"/>
              <a:t>«Драма на охоте»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ru-RU" sz="3600"/>
              <a:t>Повести и рассказы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844" y="1500174"/>
            <a:ext cx="3093072" cy="49291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 Какой рассказ есть у Чехова?</a:t>
            </a:r>
          </a:p>
          <a:p>
            <a:pPr>
              <a:buNone/>
            </a:pPr>
            <a:r>
              <a:rPr lang="ru-RU"/>
              <a:t>а) «Толстый и тонкий»;</a:t>
            </a:r>
          </a:p>
          <a:p>
            <a:pPr>
              <a:buNone/>
            </a:pPr>
            <a:r>
              <a:rPr lang="ru-RU"/>
              <a:t>б) «Высокий и низкий»;</a:t>
            </a:r>
          </a:p>
          <a:p>
            <a:pPr>
              <a:buNone/>
            </a:pPr>
            <a:r>
              <a:rPr lang="ru-RU"/>
              <a:t> в) «Умный и глупый»;</a:t>
            </a:r>
          </a:p>
          <a:p>
            <a:pPr>
              <a:buNone/>
            </a:pPr>
            <a:r>
              <a:rPr lang="ru-RU"/>
              <a:t>г) «Старый и молодой».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/>
              <a:t>Повести и рассказы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600200"/>
            <a:ext cx="3357586" cy="4525963"/>
          </a:xfrm>
        </p:spPr>
        <p:txBody>
          <a:bodyPr/>
          <a:lstStyle/>
          <a:p>
            <a:pPr>
              <a:buNone/>
            </a:pPr>
            <a:r>
              <a:rPr lang="ru-RU"/>
              <a:t>«Толстый и тонкий»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/>
              <a:t>Повести и рассказы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t="283"/>
          <a:stretch>
            <a:fillRect/>
          </a:stretch>
        </p:blipFill>
        <p:spPr bwMode="auto">
          <a:xfrm>
            <a:off x="285721" y="1714488"/>
            <a:ext cx="3714776" cy="497137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043758" cy="375762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/>
              <a:t>Писатели, делая собак персонажами своих произведений, стремились показать стороны характера человека. Какой из этих литературных шедевров с четвероногими героями принадлежит перу А.П. Чехова?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/>
              <a:t> а) «Белый пудель»;</a:t>
            </a:r>
          </a:p>
          <a:p>
            <a:pPr>
              <a:buNone/>
            </a:pPr>
            <a:r>
              <a:rPr lang="ru-RU"/>
              <a:t> б) «Му-му»;</a:t>
            </a:r>
          </a:p>
          <a:p>
            <a:pPr>
              <a:buNone/>
            </a:pPr>
            <a:r>
              <a:rPr lang="ru-RU"/>
              <a:t>в) «Каштанка»;</a:t>
            </a:r>
          </a:p>
          <a:p>
            <a:pPr>
              <a:buNone/>
            </a:pPr>
            <a:r>
              <a:rPr lang="ru-RU"/>
              <a:t> г) «Белый Бим Чёрное Ухо».</a:t>
            </a:r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/>
              <a:t>Повести и рассказы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8" name="Правильный пятиугольник 7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3429024" cy="4000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/>
              <a:t>«Каштанка»</a:t>
            </a:r>
          </a:p>
          <a:p>
            <a:pPr>
              <a:buNone/>
            </a:pPr>
            <a:r>
              <a:rPr lang="ru-RU" sz="2800"/>
              <a:t>«Му-му» написал И.С. Тургенев, «Белый пудель» – А.И. Куприн, «Белый Бим Чёрное Ухо» – Г.Н. Троепольский.</a:t>
            </a:r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/>
              <a:t>Повести и рассказы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14744" y="2000240"/>
            <a:ext cx="3710114" cy="48577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17681"/>
            <a:ext cx="6472254" cy="4525963"/>
          </a:xfrm>
        </p:spPr>
        <p:txBody>
          <a:bodyPr/>
          <a:lstStyle/>
          <a:p>
            <a:pPr>
              <a:buNone/>
            </a:pPr>
            <a:r>
              <a:rPr lang="ru-RU"/>
              <a:t>Какой герой пьесы А. Чехова «Вишнёвый сад» не имел права претендовать на деньги, полученные от продажи сада?</a:t>
            </a:r>
          </a:p>
          <a:p>
            <a:pPr>
              <a:buNone/>
            </a:pPr>
            <a:r>
              <a:rPr lang="ru-RU"/>
              <a:t> а) Раневская;</a:t>
            </a:r>
          </a:p>
          <a:p>
            <a:pPr>
              <a:buNone/>
            </a:pPr>
            <a:r>
              <a:rPr lang="ru-RU"/>
              <a:t>б) Аня;</a:t>
            </a:r>
          </a:p>
          <a:p>
            <a:pPr>
              <a:buNone/>
            </a:pPr>
            <a:r>
              <a:rPr lang="ru-RU"/>
              <a:t> в) Гаев;</a:t>
            </a:r>
          </a:p>
          <a:p>
            <a:pPr>
              <a:buNone/>
            </a:pPr>
            <a:r>
              <a:rPr lang="ru-RU"/>
              <a:t>г) Трофимов.</a:t>
            </a:r>
          </a:p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600200"/>
            <a:ext cx="4757742" cy="4525963"/>
          </a:xfrm>
        </p:spPr>
        <p:txBody>
          <a:bodyPr/>
          <a:lstStyle/>
          <a:p>
            <a:pPr>
              <a:buNone/>
            </a:pPr>
            <a:r>
              <a:rPr lang="ru-RU"/>
              <a:t>Трофимов (Вечный студент)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5720" y="1500174"/>
            <a:ext cx="3389304" cy="52079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15130" cy="4525963"/>
          </a:xfrm>
        </p:spPr>
        <p:txBody>
          <a:bodyPr/>
          <a:lstStyle/>
          <a:p>
            <a:pPr>
              <a:buNone/>
            </a:pPr>
            <a:r>
              <a:rPr lang="ru-RU"/>
              <a:t>Назовите лошадиную фамилию, которую вспоминал герой одноимённого рассказа А.П. Чехова:</a:t>
            </a:r>
          </a:p>
          <a:p>
            <a:pPr>
              <a:buNone/>
            </a:pPr>
            <a:r>
              <a:rPr lang="ru-RU"/>
              <a:t>а) Уздечкин;</a:t>
            </a:r>
          </a:p>
          <a:p>
            <a:pPr>
              <a:buNone/>
            </a:pPr>
            <a:r>
              <a:rPr lang="ru-RU"/>
              <a:t>б) Копытин;</a:t>
            </a:r>
          </a:p>
          <a:p>
            <a:pPr>
              <a:buNone/>
            </a:pPr>
            <a:r>
              <a:rPr lang="ru-RU"/>
              <a:t>в) Коневский;</a:t>
            </a:r>
          </a:p>
          <a:p>
            <a:pPr>
              <a:buNone/>
            </a:pPr>
            <a:r>
              <a:rPr lang="ru-RU"/>
              <a:t>г) Овсов.</a:t>
            </a:r>
          </a:p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b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8656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/>
              <a:t>В каком городе родился, провёл детство, отрочество, юность А.П. Чехов?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596" y="3786190"/>
            <a:ext cx="3343257" cy="26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286248" y="3687901"/>
            <a:ext cx="4857752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а) Тула;</a:t>
            </a:r>
            <a:endParaRPr kumimoji="0" lang="ru-RU" sz="2800" i="0" u="none" strike="noStrike" cap="none" normalizeH="0" baseline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б) Таганрог;</a:t>
            </a:r>
            <a:endParaRPr kumimoji="0" lang="ru-RU" sz="280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в) Таруса;</a:t>
            </a:r>
            <a:endParaRPr kumimoji="0" lang="ru-RU" sz="280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г) Тюмень.</a:t>
            </a:r>
            <a:endParaRPr kumimoji="0" lang="ru-RU" sz="280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авильный пятиугольник 7">
            <a:hlinkClick r:id="rId4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00200"/>
            <a:ext cx="4186238" cy="4525963"/>
          </a:xfrm>
        </p:spPr>
        <p:txBody>
          <a:bodyPr/>
          <a:lstStyle/>
          <a:p>
            <a:pPr>
              <a:buNone/>
            </a:pPr>
            <a:r>
              <a:rPr lang="ru-RU"/>
              <a:t>Овсов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1357274"/>
            <a:ext cx="5500726" cy="55007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758006" cy="4525963"/>
          </a:xfrm>
        </p:spPr>
        <p:txBody>
          <a:bodyPr/>
          <a:lstStyle/>
          <a:p>
            <a:pPr>
              <a:buNone/>
            </a:pPr>
            <a:r>
              <a:rPr lang="ru-RU"/>
              <a:t>Как звали тонкого в рассказе А.П. Чехова «Толстый и тонкий»?</a:t>
            </a:r>
          </a:p>
          <a:p>
            <a:pPr>
              <a:buNone/>
            </a:pPr>
            <a:r>
              <a:rPr lang="ru-RU"/>
              <a:t>а) Нафанаил; </a:t>
            </a:r>
          </a:p>
          <a:p>
            <a:pPr>
              <a:buNone/>
            </a:pPr>
            <a:r>
              <a:rPr lang="ru-RU"/>
              <a:t>б) Акакий; </a:t>
            </a:r>
          </a:p>
          <a:p>
            <a:pPr>
              <a:buNone/>
            </a:pPr>
            <a:r>
              <a:rPr lang="ru-RU"/>
              <a:t>в) Порфирий; </a:t>
            </a:r>
          </a:p>
          <a:p>
            <a:pPr>
              <a:buNone/>
            </a:pPr>
            <a:r>
              <a:rPr lang="ru-RU"/>
              <a:t>г) Ермолай.</a:t>
            </a:r>
          </a:p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00200"/>
            <a:ext cx="3829048" cy="4525963"/>
          </a:xfrm>
        </p:spPr>
        <p:txBody>
          <a:bodyPr/>
          <a:lstStyle/>
          <a:p>
            <a:pPr>
              <a:buNone/>
            </a:pPr>
            <a:r>
              <a:rPr lang="ru-RU"/>
              <a:t>Порфирий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t="283"/>
          <a:stretch>
            <a:fillRect/>
          </a:stretch>
        </p:blipFill>
        <p:spPr bwMode="auto">
          <a:xfrm>
            <a:off x="285721" y="1714488"/>
            <a:ext cx="3714776" cy="497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043758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/>
              <a:t>О каком герое рассказа Чехова идет речь: «Я не мужик, … отставной каптенармус, в Варшаве служил, в штабе-с, а после того, изволите знать, как в чистую вышел, был в пожарных-с, а после того по слабости болезни ушел из пожарных и два года в мужской классической прогимназии в швейцарах служил...»?</a:t>
            </a:r>
          </a:p>
          <a:p>
            <a:pPr>
              <a:buNone/>
            </a:pPr>
            <a:r>
              <a:rPr lang="ru-RU" sz="2400"/>
              <a:t>а) Ионыч; </a:t>
            </a:r>
          </a:p>
          <a:p>
            <a:pPr>
              <a:buNone/>
            </a:pPr>
            <a:r>
              <a:rPr lang="ru-RU" sz="2400"/>
              <a:t>б) Лопахин; </a:t>
            </a:r>
          </a:p>
          <a:p>
            <a:pPr>
              <a:buNone/>
            </a:pPr>
            <a:r>
              <a:rPr lang="ru-RU" sz="2400"/>
              <a:t>в) Пришибеев; </a:t>
            </a:r>
          </a:p>
          <a:p>
            <a:pPr>
              <a:buNone/>
            </a:pPr>
            <a:r>
              <a:rPr lang="ru-RU" sz="2400"/>
              <a:t>г) Башмачкин.</a:t>
            </a:r>
          </a:p>
          <a:p>
            <a:pPr>
              <a:buNone/>
            </a:pPr>
            <a:endParaRPr lang="ru-RU" sz="240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pPr>
              <a:buNone/>
            </a:pPr>
            <a:r>
              <a:rPr lang="ru-RU"/>
              <a:t>Пришибеев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pic>
        <p:nvPicPr>
          <p:cNvPr id="8" name="Рисунок 7" descr="i_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1643050"/>
            <a:ext cx="3482526" cy="467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8656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600"/>
              <a:t>Кому посвящён чеховский рассказ "Припадок"? (Написан сразу же после его трагической гибели.)</a:t>
            </a:r>
          </a:p>
          <a:p>
            <a:pPr>
              <a:buNone/>
            </a:pPr>
            <a:endParaRPr lang="ru-RU" sz="3600"/>
          </a:p>
          <a:p>
            <a:pPr>
              <a:buNone/>
            </a:pPr>
            <a:r>
              <a:rPr lang="ru-RU" sz="3600"/>
              <a:t>а) В.М. Гаршину;</a:t>
            </a:r>
          </a:p>
          <a:p>
            <a:pPr>
              <a:buNone/>
            </a:pPr>
            <a:r>
              <a:rPr lang="ru-RU" sz="3600"/>
              <a:t>б) П.П. Ершову;</a:t>
            </a:r>
          </a:p>
          <a:p>
            <a:pPr>
              <a:buNone/>
            </a:pPr>
            <a:r>
              <a:rPr lang="ru-RU" sz="3600"/>
              <a:t>в) Н.Г. Чернышевскому;</a:t>
            </a:r>
          </a:p>
          <a:p>
            <a:pPr>
              <a:buNone/>
            </a:pPr>
            <a:r>
              <a:rPr lang="ru-RU" sz="3600"/>
              <a:t>г) А.А. Фету.</a:t>
            </a:r>
          </a:p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1600200"/>
            <a:ext cx="3614734" cy="4525963"/>
          </a:xfrm>
        </p:spPr>
        <p:txBody>
          <a:bodyPr/>
          <a:lstStyle/>
          <a:p>
            <a:pPr>
              <a:buNone/>
            </a:pPr>
            <a:r>
              <a:rPr lang="ru-RU"/>
              <a:t>В. М. Гаршин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571472" y="1571612"/>
            <a:ext cx="4064181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Вертикальный свиток 6">
            <a:hlinkClick r:id="rId4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543692" cy="4525963"/>
          </a:xfrm>
        </p:spPr>
        <p:txBody>
          <a:bodyPr/>
          <a:lstStyle/>
          <a:p>
            <a:pPr>
              <a:buNone/>
            </a:pPr>
            <a:r>
              <a:rPr lang="ru-RU"/>
              <a:t>Кем по профессии был чеховский персонаж Ионыч?</a:t>
            </a:r>
          </a:p>
          <a:p>
            <a:endParaRPr lang="ru-RU"/>
          </a:p>
          <a:p>
            <a:pPr>
              <a:buNone/>
            </a:pPr>
            <a:r>
              <a:rPr lang="ru-RU"/>
              <a:t>а) Врачом;</a:t>
            </a:r>
          </a:p>
          <a:p>
            <a:pPr>
              <a:buNone/>
            </a:pPr>
            <a:r>
              <a:rPr lang="ru-RU"/>
              <a:t> б) Учителем;</a:t>
            </a:r>
          </a:p>
          <a:p>
            <a:pPr>
              <a:buNone/>
            </a:pPr>
            <a:r>
              <a:rPr lang="ru-RU"/>
              <a:t> в) Артистом;</a:t>
            </a:r>
          </a:p>
          <a:p>
            <a:pPr>
              <a:buNone/>
            </a:pPr>
            <a:r>
              <a:rPr lang="ru-RU"/>
              <a:t> г) Писателем.</a:t>
            </a:r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3757610" cy="4525963"/>
          </a:xfrm>
        </p:spPr>
        <p:txBody>
          <a:bodyPr/>
          <a:lstStyle/>
          <a:p>
            <a:pPr>
              <a:buNone/>
            </a:pPr>
            <a:r>
              <a:rPr lang="ru-RU"/>
              <a:t>Врач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/>
              <a:t>Имена и фамилии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1DBD5"/>
              </a:clrFrom>
              <a:clrTo>
                <a:srgbClr val="E1DBD5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86314" y="3714752"/>
            <a:ext cx="4214810" cy="29503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186634" cy="35433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/>
              <a:t>Назовите один из псевдонимов А.П. Чехова, которым он подписывал свои рассказы.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/>
              <a:t>а) «Человек без сердца»;</a:t>
            </a:r>
          </a:p>
          <a:p>
            <a:pPr>
              <a:buNone/>
            </a:pPr>
            <a:r>
              <a:rPr lang="ru-RU"/>
              <a:t>б) «Человек без желудка»;</a:t>
            </a:r>
          </a:p>
          <a:p>
            <a:pPr>
              <a:buNone/>
            </a:pPr>
            <a:r>
              <a:rPr lang="ru-RU"/>
              <a:t>в) «Человек без селезёнки»;</a:t>
            </a:r>
          </a:p>
          <a:p>
            <a:pPr>
              <a:buNone/>
            </a:pPr>
            <a:r>
              <a:rPr lang="ru-RU"/>
              <a:t>г) «Человек без юмора».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endParaRPr lang="ru-RU"/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200"/>
              <a:t>Рассказы и крылатые фразы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" name="Правильный пятиугольник 7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В Таганроге, в Ростовской области, на Азовском море</a:t>
            </a:r>
          </a:p>
          <a:p>
            <a:pPr>
              <a:buNone/>
            </a:pPr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6" name="Вертикальный свиток 5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5720" y="2857495"/>
            <a:ext cx="4214842" cy="280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43570" y="3750471"/>
            <a:ext cx="3308628" cy="248147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500306"/>
            <a:ext cx="8472518" cy="3625857"/>
          </a:xfrm>
        </p:spPr>
        <p:txBody>
          <a:bodyPr/>
          <a:lstStyle/>
          <a:p>
            <a:pPr>
              <a:buNone/>
            </a:pPr>
            <a:r>
              <a:rPr lang="ru-RU"/>
              <a:t>«Человек без селезёнки»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r>
              <a:rPr lang="ru-RU" sz="3200"/>
              <a:t>Рассказы и крылатые фразы</a:t>
            </a:r>
          </a:p>
        </p:txBody>
      </p:sp>
      <p:sp>
        <p:nvSpPr>
          <p:cNvPr id="7" name="Вертикальный свиток 6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4282" y="4786322"/>
            <a:ext cx="2838450" cy="1800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043758" cy="4525963"/>
          </a:xfrm>
        </p:spPr>
        <p:txBody>
          <a:bodyPr/>
          <a:lstStyle/>
          <a:p>
            <a:pPr>
              <a:buNone/>
            </a:pPr>
            <a:r>
              <a:rPr lang="ru-RU"/>
              <a:t>Куда писал письмо чеховский Ванька Жуков?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/>
              <a:t>а) В Лапландию Деду Морозу;</a:t>
            </a:r>
          </a:p>
          <a:p>
            <a:pPr>
              <a:buNone/>
            </a:pPr>
            <a:r>
              <a:rPr lang="ru-RU"/>
              <a:t>б) В Кремль царю;</a:t>
            </a:r>
          </a:p>
          <a:p>
            <a:pPr>
              <a:buNone/>
            </a:pPr>
            <a:r>
              <a:rPr lang="ru-RU"/>
              <a:t>в) На деревню дедушке;</a:t>
            </a:r>
          </a:p>
          <a:p>
            <a:pPr>
              <a:buNone/>
            </a:pPr>
            <a:r>
              <a:rPr lang="ru-RU"/>
              <a:t>г) В город бабушке.</a:t>
            </a:r>
          </a:p>
          <a:p>
            <a:pPr>
              <a:buNone/>
            </a:pPr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r>
              <a:rPr lang="ru-RU" sz="3200"/>
              <a:t>Рассказы и крылатые фразы</a:t>
            </a:r>
          </a:p>
        </p:txBody>
      </p:sp>
      <p:sp>
        <p:nvSpPr>
          <p:cNvPr id="7" name="Правильный пятиугольник 6">
            <a:hlinkClick r:id="rId4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285992"/>
            <a:ext cx="3214710" cy="3840171"/>
          </a:xfrm>
        </p:spPr>
        <p:txBody>
          <a:bodyPr/>
          <a:lstStyle/>
          <a:p>
            <a:pPr>
              <a:buNone/>
            </a:pPr>
            <a:r>
              <a:rPr lang="ru-RU"/>
              <a:t>На деревню дедушке</a:t>
            </a:r>
          </a:p>
          <a:p>
            <a:endParaRPr lang="ru-RU"/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r>
              <a:rPr lang="ru-RU" sz="3200"/>
              <a:t>Рассказы и крылатые фразы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8" y="1714488"/>
            <a:ext cx="3121644" cy="464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378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Кому написал письмо литературный герой Ванька Жуков?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а) Бабушке;</a:t>
            </a:r>
          </a:p>
          <a:p>
            <a:pPr>
              <a:buNone/>
            </a:pPr>
            <a:r>
              <a:rPr lang="ru-RU" dirty="0"/>
              <a:t>б) Дедушке;</a:t>
            </a:r>
          </a:p>
          <a:p>
            <a:pPr>
              <a:buNone/>
            </a:pPr>
            <a:r>
              <a:rPr lang="ru-RU" dirty="0"/>
              <a:t> в) Папе;</a:t>
            </a:r>
          </a:p>
          <a:p>
            <a:pPr>
              <a:buNone/>
            </a:pPr>
            <a:r>
              <a:rPr lang="ru-RU" dirty="0"/>
              <a:t> г) Чехову.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r>
              <a:rPr lang="ru-RU" sz="3200"/>
              <a:t>Рассказы и крылатые фразы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1600200"/>
            <a:ext cx="3857652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Дедушке – Константину </a:t>
            </a:r>
            <a:r>
              <a:rPr lang="ru-RU" dirty="0" err="1"/>
              <a:t>Макаровичу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hlinkClick r:id="rId3" action="ppaction://hlinksldjump"/>
              </a:rPr>
              <a:t>30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r>
              <a:rPr lang="ru-RU" sz="3200"/>
              <a:t>Рассказы и крылатые фразы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5720" y="3357562"/>
            <a:ext cx="4667250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Как А.П. Чехов определил краткость?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/>
              <a:t> а) Мать учения;</a:t>
            </a:r>
          </a:p>
          <a:p>
            <a:pPr>
              <a:buNone/>
            </a:pPr>
            <a:r>
              <a:rPr lang="ru-RU"/>
              <a:t>б) Мать порядка;</a:t>
            </a:r>
          </a:p>
          <a:p>
            <a:pPr>
              <a:buNone/>
            </a:pPr>
            <a:r>
              <a:rPr lang="ru-RU"/>
              <a:t>в) Сестра таланта;</a:t>
            </a:r>
          </a:p>
          <a:p>
            <a:pPr>
              <a:buNone/>
            </a:pPr>
            <a:r>
              <a:rPr lang="ru-RU"/>
              <a:t>г) Сирота казанская.</a:t>
            </a:r>
          </a:p>
          <a:p>
            <a:pPr>
              <a:buNone/>
            </a:pPr>
            <a:endParaRPr lang="ru-RU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5"/>
          <p:cNvSpPr txBox="1"/>
          <p:nvPr/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 и крылатые фразы</a:t>
            </a:r>
          </a:p>
        </p:txBody>
      </p:sp>
      <p:sp>
        <p:nvSpPr>
          <p:cNvPr id="10" name="Правильный пятиугольник 9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00200"/>
            <a:ext cx="4186238" cy="4525963"/>
          </a:xfrm>
        </p:spPr>
        <p:txBody>
          <a:bodyPr/>
          <a:lstStyle/>
          <a:p>
            <a:pPr>
              <a:buNone/>
            </a:pPr>
            <a:r>
              <a:rPr lang="ru-RU"/>
              <a:t>Сестра таланта</a:t>
            </a:r>
          </a:p>
        </p:txBody>
      </p:sp>
      <p:sp>
        <p:nvSpPr>
          <p:cNvPr id="5" name="Вертикальный свиток 4">
            <a:hlinkClick r:id="rId4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5745" t="2976" r="4580" b="14682"/>
          <a:stretch>
            <a:fillRect/>
          </a:stretch>
        </p:blipFill>
        <p:spPr bwMode="auto">
          <a:xfrm>
            <a:off x="214282" y="1571612"/>
            <a:ext cx="4175250" cy="450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5"/>
          <p:cNvSpPr txBox="1"/>
          <p:nvPr/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 и крылатые фразы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115196" cy="4525963"/>
          </a:xfrm>
        </p:spPr>
        <p:txBody>
          <a:bodyPr/>
          <a:lstStyle/>
          <a:p>
            <a:pPr>
              <a:buNone/>
            </a:pPr>
            <a:r>
              <a:rPr lang="ru-RU"/>
              <a:t>В ночь перед каким праздником Ванька Жуков написал письмо дедушке в рассказе А.П. Чехова?</a:t>
            </a:r>
          </a:p>
          <a:p>
            <a:pPr>
              <a:buNone/>
            </a:pPr>
            <a:r>
              <a:rPr lang="ru-RU"/>
              <a:t>а) Пасха;</a:t>
            </a:r>
          </a:p>
          <a:p>
            <a:pPr>
              <a:buNone/>
            </a:pPr>
            <a:r>
              <a:rPr lang="ru-RU"/>
              <a:t>б) Масленица;</a:t>
            </a:r>
          </a:p>
          <a:p>
            <a:pPr>
              <a:buNone/>
            </a:pPr>
            <a:r>
              <a:rPr lang="ru-RU"/>
              <a:t>в) Рождество;</a:t>
            </a:r>
          </a:p>
          <a:p>
            <a:pPr>
              <a:buNone/>
            </a:pPr>
            <a:r>
              <a:rPr lang="ru-RU"/>
              <a:t>г) Крещение.</a:t>
            </a:r>
          </a:p>
          <a:p>
            <a:pPr>
              <a:buNone/>
            </a:pPr>
            <a:endParaRPr lang="ru-RU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5"/>
          <p:cNvSpPr txBox="1"/>
          <p:nvPr/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 и крылатые фразы</a:t>
            </a:r>
          </a:p>
        </p:txBody>
      </p:sp>
      <p:sp>
        <p:nvSpPr>
          <p:cNvPr id="9" name="Правильный пятиугольник 8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2500306"/>
            <a:ext cx="5186370" cy="3625857"/>
          </a:xfrm>
        </p:spPr>
        <p:txBody>
          <a:bodyPr/>
          <a:lstStyle/>
          <a:p>
            <a:pPr algn="ctr">
              <a:buNone/>
            </a:pPr>
            <a:r>
              <a:rPr lang="ru-RU"/>
              <a:t>Рождество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8" y="1714488"/>
            <a:ext cx="3121644" cy="46434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5"/>
          <p:cNvSpPr txBox="1"/>
          <p:nvPr/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 и крылатые фразы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Какое имя и отчество было у дедушки чеховского Ваньки Жукова?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а) Макар Константинович;</a:t>
            </a:r>
          </a:p>
          <a:p>
            <a:pPr>
              <a:buNone/>
            </a:pPr>
            <a:r>
              <a:rPr lang="ru-RU" dirty="0"/>
              <a:t>б) Константин </a:t>
            </a:r>
            <a:r>
              <a:rPr lang="ru-RU" dirty="0" err="1"/>
              <a:t>Макарович</a:t>
            </a:r>
            <a:r>
              <a:rPr lang="ru-RU" dirty="0"/>
              <a:t>;</a:t>
            </a:r>
          </a:p>
          <a:p>
            <a:pPr>
              <a:buNone/>
            </a:pPr>
            <a:r>
              <a:rPr lang="ru-RU" dirty="0"/>
              <a:t>в) Фёдор Петрович;</a:t>
            </a:r>
          </a:p>
          <a:p>
            <a:pPr>
              <a:buNone/>
            </a:pPr>
            <a:r>
              <a:rPr lang="ru-RU" dirty="0"/>
              <a:t>г) Пётр </a:t>
            </a:r>
            <a:r>
              <a:rPr lang="ru-RU" dirty="0" err="1"/>
              <a:t>Макарович</a:t>
            </a:r>
            <a:r>
              <a:rPr lang="ru-RU" dirty="0"/>
              <a:t>.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5"/>
          <p:cNvSpPr txBox="1"/>
          <p:nvPr/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 и крылатые фразы</a:t>
            </a:r>
          </a:p>
        </p:txBody>
      </p:sp>
      <p:sp>
        <p:nvSpPr>
          <p:cNvPr id="9" name="Правильный пятиугольник 8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1513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Кем по образованию был Антон Павлович Чехов?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а) Юрист;</a:t>
            </a:r>
          </a:p>
          <a:p>
            <a:pPr>
              <a:buNone/>
            </a:pPr>
            <a:r>
              <a:rPr lang="ru-RU" dirty="0"/>
              <a:t>б) Учитель;</a:t>
            </a:r>
          </a:p>
          <a:p>
            <a:pPr>
              <a:buNone/>
            </a:pPr>
            <a:r>
              <a:rPr lang="ru-RU" dirty="0"/>
              <a:t>в) Врач;</a:t>
            </a:r>
          </a:p>
          <a:p>
            <a:pPr>
              <a:buNone/>
            </a:pPr>
            <a:r>
              <a:rPr lang="ru-RU" dirty="0"/>
              <a:t>г) Дипломат.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6" name="Правильный пятиугольник 5">
            <a:hlinkClick r:id="rId4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600200"/>
            <a:ext cx="3786214" cy="4525963"/>
          </a:xfrm>
        </p:spPr>
        <p:txBody>
          <a:bodyPr/>
          <a:lstStyle/>
          <a:p>
            <a:pPr>
              <a:buNone/>
            </a:pPr>
            <a:r>
              <a:rPr lang="ru-RU"/>
              <a:t>Константин Макарович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9512" y="1552575"/>
            <a:ext cx="3349036" cy="509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5"/>
          <p:cNvSpPr txBox="1"/>
          <p:nvPr/>
        </p:nvSpPr>
        <p:spPr>
          <a:xfrm>
            <a:off x="428596" y="285728"/>
            <a:ext cx="8229600" cy="1143000"/>
          </a:xfrm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Рассказы и крылатые фразы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472254" cy="4525963"/>
          </a:xfrm>
        </p:spPr>
        <p:txBody>
          <a:bodyPr/>
          <a:lstStyle/>
          <a:p>
            <a:pPr>
              <a:buNone/>
            </a:pPr>
            <a:r>
              <a:rPr lang="ru-RU"/>
              <a:t>Как звали собаку в произведении Антона Павловича Чехова?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/>
              <a:t> а) Блондинка;</a:t>
            </a:r>
          </a:p>
          <a:p>
            <a:pPr>
              <a:buNone/>
            </a:pPr>
            <a:r>
              <a:rPr lang="ru-RU"/>
              <a:t> б) Шатенка;</a:t>
            </a:r>
          </a:p>
          <a:p>
            <a:pPr>
              <a:buNone/>
            </a:pPr>
            <a:r>
              <a:rPr lang="ru-RU"/>
              <a:t> в) Брюнетка.</a:t>
            </a:r>
          </a:p>
          <a:p>
            <a:pPr>
              <a:buNone/>
            </a:pPr>
            <a:r>
              <a:rPr lang="ru-RU"/>
              <a:t>г) Каштанка.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Каштанка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57554" y="1714488"/>
            <a:ext cx="3710114" cy="485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Что крал чеховский «злоумышленник»?</a:t>
            </a:r>
          </a:p>
          <a:p>
            <a:pPr>
              <a:buNone/>
            </a:pPr>
            <a:r>
              <a:rPr lang="ru-RU"/>
              <a:t>а) Гайки;</a:t>
            </a:r>
          </a:p>
          <a:p>
            <a:pPr>
              <a:buNone/>
            </a:pPr>
            <a:r>
              <a:rPr lang="ru-RU"/>
              <a:t>б) Шпалы;</a:t>
            </a:r>
          </a:p>
          <a:p>
            <a:pPr>
              <a:buNone/>
            </a:pPr>
            <a:r>
              <a:rPr lang="ru-RU"/>
              <a:t> в) Рельсы;</a:t>
            </a:r>
          </a:p>
          <a:p>
            <a:pPr>
              <a:buNone/>
            </a:pPr>
            <a:r>
              <a:rPr lang="ru-RU"/>
              <a:t>г) Паровозы.</a:t>
            </a:r>
          </a:p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00307"/>
            <a:ext cx="8229600" cy="24288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/>
              <a:t>Гайки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27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Сестры с каким именем не было среди героинь чеховских «Трёх сестёр»?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r>
              <a:rPr lang="ru-RU"/>
              <a:t>а) Мария;</a:t>
            </a:r>
          </a:p>
          <a:p>
            <a:pPr>
              <a:buNone/>
            </a:pPr>
            <a:r>
              <a:rPr lang="ru-RU"/>
              <a:t>б) Анна;</a:t>
            </a:r>
          </a:p>
          <a:p>
            <a:pPr>
              <a:buNone/>
            </a:pPr>
            <a:r>
              <a:rPr lang="ru-RU"/>
              <a:t>в) Ирина;</a:t>
            </a:r>
          </a:p>
          <a:p>
            <a:pPr>
              <a:buNone/>
            </a:pPr>
            <a:r>
              <a:rPr lang="ru-RU"/>
              <a:t>г) Ольга.</a:t>
            </a:r>
          </a:p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600200"/>
            <a:ext cx="4329114" cy="4525963"/>
          </a:xfrm>
        </p:spPr>
        <p:txBody>
          <a:bodyPr/>
          <a:lstStyle/>
          <a:p>
            <a:pPr>
              <a:buNone/>
            </a:pPr>
            <a:r>
              <a:rPr lang="ru-RU"/>
              <a:t>Анна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428596" y="1643050"/>
            <a:ext cx="3249301" cy="489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857364"/>
            <a:ext cx="6215106" cy="4268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/>
              <a:t>Премьера какой пьесы Чехова завершилась оглушительным провалом?</a:t>
            </a:r>
          </a:p>
          <a:p>
            <a:pPr>
              <a:buNone/>
            </a:pPr>
            <a:r>
              <a:rPr lang="ru-RU"/>
              <a:t>а) «Чайка»;</a:t>
            </a:r>
          </a:p>
          <a:p>
            <a:pPr>
              <a:buNone/>
            </a:pPr>
            <a:r>
              <a:rPr lang="ru-RU"/>
              <a:t>б) «Три сестры»;</a:t>
            </a:r>
          </a:p>
          <a:p>
            <a:pPr>
              <a:buNone/>
            </a:pPr>
            <a:r>
              <a:rPr lang="ru-RU"/>
              <a:t>в) «Вишнёвый сад»;</a:t>
            </a:r>
          </a:p>
          <a:p>
            <a:pPr>
              <a:buNone/>
            </a:pPr>
            <a:r>
              <a:rPr lang="ru-RU"/>
              <a:t>г) «Иванов».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endParaRPr lang="ru-RU"/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378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«Чайка»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Чехов писал, что актёры играли гнусно и гадко.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43372" y="3429000"/>
            <a:ext cx="3232063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4525963"/>
          </a:xfrm>
        </p:spPr>
        <p:txBody>
          <a:bodyPr/>
          <a:lstStyle/>
          <a:p>
            <a:pPr>
              <a:buNone/>
            </a:pPr>
            <a:r>
              <a:rPr lang="ru-RU"/>
              <a:t>Учителем какого языка был Беликов, главный герой рассказа «Человек в футляре»?</a:t>
            </a:r>
          </a:p>
          <a:p>
            <a:pPr>
              <a:buNone/>
            </a:pPr>
            <a:endParaRPr lang="ru-RU"/>
          </a:p>
          <a:p>
            <a:pPr>
              <a:buNone/>
            </a:pPr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7" name="Правильный пятиугольник 6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28574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800"/>
              <a:t>а) Немецкого; </a:t>
            </a:r>
          </a:p>
          <a:p>
            <a:pPr>
              <a:buNone/>
            </a:pPr>
            <a:r>
              <a:rPr lang="ru-RU" sz="2800"/>
              <a:t>б) Латыни; </a:t>
            </a:r>
          </a:p>
          <a:p>
            <a:pPr>
              <a:buNone/>
            </a:pPr>
            <a:r>
              <a:rPr lang="ru-RU" sz="2800"/>
              <a:t>в) Греческого; </a:t>
            </a:r>
          </a:p>
          <a:p>
            <a:pPr>
              <a:buNone/>
            </a:pPr>
            <a:r>
              <a:rPr lang="ru-RU" sz="2800"/>
              <a:t>г) Немецкого.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/>
              <a:t>Врачом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r="68254"/>
          <a:stretch>
            <a:fillRect/>
          </a:stretch>
        </p:blipFill>
        <p:spPr bwMode="auto">
          <a:xfrm>
            <a:off x="4000496" y="1785926"/>
            <a:ext cx="2857488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Вертикальный свиток 5">
            <a:hlinkClick r:id="rId4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600200"/>
            <a:ext cx="4757742" cy="4525963"/>
          </a:xfrm>
        </p:spPr>
        <p:txBody>
          <a:bodyPr/>
          <a:lstStyle/>
          <a:p>
            <a:pPr>
              <a:buNone/>
            </a:pPr>
            <a:r>
              <a:rPr lang="ru-RU"/>
              <a:t>Греческого языка</a:t>
            </a:r>
          </a:p>
        </p:txBody>
      </p:sp>
      <p:sp>
        <p:nvSpPr>
          <p:cNvPr id="4" name="Вертикальный свиток 3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57158" y="1785926"/>
            <a:ext cx="3429024" cy="429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378" cy="4525963"/>
          </a:xfrm>
        </p:spPr>
        <p:txBody>
          <a:bodyPr/>
          <a:lstStyle/>
          <a:p>
            <a:pPr>
              <a:buNone/>
            </a:pPr>
            <a:r>
              <a:rPr lang="ru-RU"/>
              <a:t> Как звали героиню пьесы Чехова «Чайка»?</a:t>
            </a:r>
          </a:p>
          <a:p>
            <a:pPr>
              <a:buNone/>
            </a:pPr>
            <a:r>
              <a:rPr lang="ru-RU"/>
              <a:t>а) Нина Заречная;</a:t>
            </a:r>
          </a:p>
          <a:p>
            <a:pPr>
              <a:buNone/>
            </a:pPr>
            <a:r>
              <a:rPr lang="ru-RU"/>
              <a:t>б) Нина Заморская;</a:t>
            </a:r>
          </a:p>
          <a:p>
            <a:pPr>
              <a:buNone/>
            </a:pPr>
            <a:r>
              <a:rPr lang="ru-RU"/>
              <a:t> в) Нина Заболоцкая;</a:t>
            </a:r>
          </a:p>
          <a:p>
            <a:pPr>
              <a:buNone/>
            </a:pPr>
            <a:r>
              <a:rPr lang="ru-RU"/>
              <a:t>г) Нина Запрудная.</a:t>
            </a:r>
          </a:p>
          <a:p>
            <a:pPr>
              <a:buNone/>
            </a:pPr>
            <a:endParaRPr lang="ru-RU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" name="Правильный пятиугольник 5">
            <a:hlinkClick r:id="rId3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378" cy="4525963"/>
          </a:xfrm>
        </p:spPr>
        <p:txBody>
          <a:bodyPr/>
          <a:lstStyle/>
          <a:p>
            <a:pPr>
              <a:buNone/>
            </a:pPr>
            <a:r>
              <a:rPr lang="ru-RU"/>
              <a:t>Нина Заречная</a:t>
            </a:r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АУКЦИОН</a:t>
            </a:r>
          </a:p>
        </p:txBody>
      </p:sp>
      <p:sp>
        <p:nvSpPr>
          <p:cNvPr id="5" name="Вертикальный свиток 4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60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14810" y="1643050"/>
            <a:ext cx="2876545" cy="456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/>
              <a:t>Какой из театров Москвы носит имя А.П. Чехова?</a:t>
            </a:r>
          </a:p>
          <a:p>
            <a:pPr>
              <a:buNone/>
            </a:pPr>
            <a:r>
              <a:rPr lang="ru-RU"/>
              <a:t>а) Большой театр;</a:t>
            </a:r>
          </a:p>
          <a:p>
            <a:pPr>
              <a:buNone/>
            </a:pPr>
            <a:r>
              <a:rPr lang="ru-RU"/>
              <a:t> б) Малый театр;</a:t>
            </a:r>
          </a:p>
          <a:p>
            <a:pPr>
              <a:buNone/>
            </a:pPr>
            <a:r>
              <a:rPr lang="ru-RU"/>
              <a:t>в) МХАТ (МХТ);</a:t>
            </a:r>
          </a:p>
          <a:p>
            <a:pPr>
              <a:buNone/>
            </a:pPr>
            <a:r>
              <a:rPr lang="ru-RU"/>
              <a:t> г) Театр </a:t>
            </a:r>
          </a:p>
          <a:p>
            <a:pPr>
              <a:buNone/>
            </a:pPr>
            <a:r>
              <a:rPr lang="ru-RU"/>
              <a:t>«Сатирикон».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29841" y="4357694"/>
            <a:ext cx="4593016" cy="22907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7" name="Правильный пятиугольник 6">
            <a:hlinkClick r:id="rId4" action="ppaction://hlinksldjump"/>
          </p:cNvPr>
          <p:cNvSpPr/>
          <p:nvPr/>
        </p:nvSpPr>
        <p:spPr>
          <a:xfrm>
            <a:off x="3071802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b="4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/>
              <a:t>МХАТ (МХТ)</a:t>
            </a: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7" name="Вертикальный свиток 6">
            <a:hlinkClick r:id="rId3" action="ppaction://hlinksldjump"/>
          </p:cNvPr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30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844" y="2928934"/>
            <a:ext cx="5216463" cy="32147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829444" cy="4525963"/>
          </a:xfrm>
        </p:spPr>
        <p:txBody>
          <a:bodyPr/>
          <a:lstStyle/>
          <a:p>
            <a:pPr>
              <a:buNone/>
            </a:pPr>
            <a:r>
              <a:rPr lang="ru-RU"/>
              <a:t>Где находилось купленное Чеховым 1892 году имение, где писатель вырастил сад и построил школу?</a:t>
            </a:r>
          </a:p>
          <a:p>
            <a:pPr>
              <a:buNone/>
            </a:pPr>
            <a:endParaRPr lang="ru-RU"/>
          </a:p>
          <a:p>
            <a:pPr algn="r">
              <a:buNone/>
            </a:pPr>
            <a:r>
              <a:rPr lang="ru-RU"/>
              <a:t>а) Тарханы;</a:t>
            </a:r>
          </a:p>
          <a:p>
            <a:pPr algn="r">
              <a:buNone/>
            </a:pPr>
            <a:r>
              <a:rPr lang="ru-RU"/>
              <a:t>б) Ясная Поляна;</a:t>
            </a:r>
          </a:p>
          <a:p>
            <a:pPr algn="r">
              <a:buNone/>
            </a:pPr>
            <a:r>
              <a:rPr lang="ru-RU"/>
              <a:t>в) Мелихово;</a:t>
            </a:r>
          </a:p>
          <a:p>
            <a:pPr algn="r">
              <a:buNone/>
            </a:pPr>
            <a:r>
              <a:rPr lang="ru-RU"/>
              <a:t>г) Болдино.</a:t>
            </a:r>
          </a:p>
          <a:p>
            <a:pPr>
              <a:buNone/>
            </a:pPr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ibbon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Биография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358050" y="1428736"/>
            <a:ext cx="1785950" cy="207170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8" name="Правильный пятиугольник 7">
            <a:hlinkClick r:id="rId3" action="ppaction://hlinksldjump"/>
          </p:cNvPr>
          <p:cNvSpPr/>
          <p:nvPr/>
        </p:nvSpPr>
        <p:spPr>
          <a:xfrm>
            <a:off x="3000364" y="5286388"/>
            <a:ext cx="2214578" cy="1428760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11.14"/>
  <p:tag name="AS_TITLE" val="Aspose.Slides for .NET 4.0 Client Profile"/>
  <p:tag name="AS_VERSION" val="19.1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1445</Words>
  <Application>Microsoft Office PowerPoint</Application>
  <PresentationFormat>Экран (4:3)</PresentationFormat>
  <Paragraphs>388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Биография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Повести и рассказы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Имена и фамилии</vt:lpstr>
      <vt:lpstr>Рассказы и крылатые фразы</vt:lpstr>
      <vt:lpstr>Рассказы и крылатые фразы</vt:lpstr>
      <vt:lpstr>Рассказы и крылатые фразы</vt:lpstr>
      <vt:lpstr>Рассказы и крылатые фразы</vt:lpstr>
      <vt:lpstr>Рассказы и крылатые фразы</vt:lpstr>
      <vt:lpstr>Рассказы и крылатые фразы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АУКЦИОН</vt:lpstr>
      <vt:lpstr>АУКЦИОН</vt:lpstr>
      <vt:lpstr>АУКЦИОН</vt:lpstr>
      <vt:lpstr>АУКЦИОН</vt:lpstr>
      <vt:lpstr>АУКЦИОН</vt:lpstr>
      <vt:lpstr>АУКЦИОН</vt:lpstr>
      <vt:lpstr>АУКЦИОН</vt:lpstr>
      <vt:lpstr>АУКЦИОН</vt:lpstr>
      <vt:lpstr>АУКЦИОН</vt:lpstr>
      <vt:lpstr>АУКЦИОН</vt:lpstr>
      <vt:lpstr>АУКЦИОН</vt:lpstr>
      <vt:lpstr>АУКЦИОН</vt:lpstr>
    </vt:vector>
  </TitlesOfParts>
  <Manager>lusana.ru</Manager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lusana.ru</dc:title>
  <dc:subject>lusana.ru</dc:subject>
  <dc:creator>lusana.ru</dc:creator>
  <dc:description>lusana.ru</dc:description>
  <cp:lastModifiedBy>NATA</cp:lastModifiedBy>
  <cp:revision>27</cp:revision>
  <dcterms:created xsi:type="dcterms:W3CDTF">2016-04-03T13:14:06Z</dcterms:created>
  <dcterms:modified xsi:type="dcterms:W3CDTF">2020-04-14T09:49:36Z</dcterms:modified>
</cp:coreProperties>
</file>