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86" r:id="rId14"/>
    <p:sldId id="285" r:id="rId15"/>
    <p:sldId id="284" r:id="rId16"/>
    <p:sldId id="283" r:id="rId17"/>
    <p:sldId id="282" r:id="rId18"/>
    <p:sldId id="281" r:id="rId19"/>
    <p:sldId id="268" r:id="rId20"/>
    <p:sldId id="269" r:id="rId21"/>
    <p:sldId id="270" r:id="rId22"/>
    <p:sldId id="271" r:id="rId23"/>
  </p:sldIdLst>
  <p:sldSz cx="5143500" cy="91440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9999"/>
    <a:srgbClr val="FFFFCC"/>
    <a:srgbClr val="FF6699"/>
    <a:srgbClr val="99FF99"/>
    <a:srgbClr val="FF99FF"/>
    <a:srgbClr val="66FFFF"/>
    <a:srgbClr val="008080"/>
    <a:srgbClr val="333399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804" y="-102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3" y="2840569"/>
            <a:ext cx="4371975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B40-2244-4A84-8205-B38C82F44648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712-A394-495C-A78E-59984B994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B40-2244-4A84-8205-B38C82F44648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712-A394-495C-A78E-59984B994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796778" y="488951"/>
            <a:ext cx="867966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2882" y="488951"/>
            <a:ext cx="2518172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B40-2244-4A84-8205-B38C82F44648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712-A394-495C-A78E-59984B994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B40-2244-4A84-8205-B38C82F44648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712-A394-495C-A78E-59984B994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301" y="3875619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B40-2244-4A84-8205-B38C82F44648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712-A394-495C-A78E-59984B994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2882" y="2844801"/>
            <a:ext cx="1693069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71675" y="2844801"/>
            <a:ext cx="1693069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B40-2244-4A84-8205-B38C82F44648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712-A394-495C-A78E-59984B994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B40-2244-4A84-8205-B38C82F44648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712-A394-495C-A78E-59984B994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B40-2244-4A84-8205-B38C82F44648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712-A394-495C-A78E-59984B994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B40-2244-4A84-8205-B38C82F44648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712-A394-495C-A78E-59984B994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6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10965" y="364068"/>
            <a:ext cx="287536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7176" y="1913468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B40-2244-4A84-8205-B38C82F44648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712-A394-495C-A78E-59984B994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62" y="6400801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8162" y="7156452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B40-2244-4A84-8205-B38C82F44648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712-A394-495C-A78E-59984B994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7175" y="8475135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01B40-2244-4A84-8205-B38C82F44648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57363" y="8475135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686175" y="8475135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8B712-A394-495C-A78E-59984B994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artsait.ru/art/a/aivazovsky/img/21.jpg"/>
          <p:cNvPicPr>
            <a:picLocks noChangeAspect="1" noChangeArrowheads="1"/>
          </p:cNvPicPr>
          <p:nvPr/>
        </p:nvPicPr>
        <p:blipFill>
          <a:blip r:embed="rId2"/>
          <a:srcRect l="17188" r="2656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437682">
            <a:off x="7534" y="2634713"/>
            <a:ext cx="5143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Айвазовский  слова</a:t>
            </a:r>
            <a:endParaRPr lang="ru-RU" sz="7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10" y="592932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85720"/>
            <a:ext cx="514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Муниципальное бюджетное учреждение «</a:t>
            </a:r>
            <a:r>
              <a:rPr lang="ru-RU" sz="1200" b="1" dirty="0" err="1" smtClean="0">
                <a:solidFill>
                  <a:srgbClr val="002060"/>
                </a:solidFill>
                <a:latin typeface="Bookman Old Style" pitchFamily="18" charset="0"/>
              </a:rPr>
              <a:t>Александровск-Сахалинская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 централизованная библиотечная система»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Центральная районная библиотека им. М.С. Мицуля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Отдел обслуживания читателей</a:t>
            </a:r>
            <a:endParaRPr lang="ru-RU" sz="1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86446"/>
            <a:ext cx="5143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CC"/>
                </a:solidFill>
                <a:latin typeface="Bookman Old Style" pitchFamily="18" charset="0"/>
              </a:rPr>
              <a:t>виртуальная </a:t>
            </a:r>
            <a:r>
              <a:rPr lang="ru-RU" sz="2000" b="1" dirty="0" smtClean="0">
                <a:solidFill>
                  <a:srgbClr val="FFFFCC"/>
                </a:solidFill>
                <a:latin typeface="Bookman Old Style" pitchFamily="18" charset="0"/>
              </a:rPr>
              <a:t>выставка, посвященная </a:t>
            </a:r>
            <a:r>
              <a:rPr lang="ru-RU" sz="2000" b="1" dirty="0">
                <a:solidFill>
                  <a:srgbClr val="FFFFCC"/>
                </a:solidFill>
                <a:latin typeface="Bookman Old Style" pitchFamily="18" charset="0"/>
              </a:rPr>
              <a:t>175-летию со дня рождения К.М. Станюковича</a:t>
            </a:r>
            <a:endParaRPr lang="ru-RU" b="1" dirty="0">
              <a:solidFill>
                <a:srgbClr val="FFFFCC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36" y="7858148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Подготовила Л.А. Левченко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80" y="850109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CC"/>
                </a:solidFill>
                <a:latin typeface="Bookman Old Style" pitchFamily="18" charset="0"/>
              </a:rPr>
              <a:t>2018</a:t>
            </a:r>
            <a:endParaRPr lang="ru-RU" sz="1400" b="1" dirty="0">
              <a:solidFill>
                <a:srgbClr val="FFFF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2021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96" y="1571604"/>
            <a:ext cx="4714908" cy="5636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С 1872 года Станюкович начинает активно работать в журнале «Дело», а с 1877 года уже в каждом номере публикуются его статьи и фельетоны. Среди них «Письма знатного иностранца» и «Картинки общественной жизни», которые приносят Станюковичу известность жесткого критика российской действительности. Сходным темам посвящены романы «Омут» и «Два брата», вышедшие в начале 80-х годов. </a:t>
            </a:r>
            <a:endParaRPr lang="ru-RU" sz="2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8596"/>
            <a:ext cx="514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Еще не маринист, </a:t>
            </a:r>
          </a:p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но критик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2530" name="Picture 2" descr="https://www.directmedia.ru/cover/c8/c8440accd288bf6f37b18f362daba0e340qeytca6w/Stanyukovich_Dva_brata_978_5_9989_4848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4914" y="7274826"/>
            <a:ext cx="1151687" cy="1643074"/>
          </a:xfrm>
          <a:prstGeom prst="rect">
            <a:avLst/>
          </a:prstGeom>
          <a:noFill/>
        </p:spPr>
      </p:pic>
      <p:pic>
        <p:nvPicPr>
          <p:cNvPr id="22532" name="Picture 4" descr="https://buyabook.ru/wa-data/public/shop/products/57/98/9857/images/11928/11928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79" y="7285799"/>
            <a:ext cx="1143267" cy="1646185"/>
          </a:xfrm>
          <a:prstGeom prst="rect">
            <a:avLst/>
          </a:prstGeom>
          <a:noFill/>
        </p:spPr>
      </p:pic>
    </p:spTree>
  </p:cSld>
  <p:clrMapOvr>
    <a:masterClrMapping/>
  </p:clrMapOvr>
  <p:transition advTm="252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28596"/>
            <a:ext cx="514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Еще не маринист, </a:t>
            </a:r>
          </a:p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но критик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96" y="1785918"/>
            <a:ext cx="464347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В 1880 году Станюкович становится одним из редакторов «Дела», а через три года – его главным редактором. Он уже обладает определенным весом и авторитетом у сторонников революционных преобразований, а официальной властью и полицейскими органами характеризуется как «личность противоправительственного образа мыслей».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1508" name="Picture 4" descr="https://buyabook.ru/wa-data/public/shop/products/34/80/8034/images/9496/9496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6500826"/>
            <a:ext cx="1552032" cy="2357453"/>
          </a:xfrm>
          <a:prstGeom prst="rect">
            <a:avLst/>
          </a:prstGeom>
          <a:noFill/>
        </p:spPr>
      </p:pic>
      <p:pic>
        <p:nvPicPr>
          <p:cNvPr id="8" name="Picture 10" descr="https://img-fotki.yandex.ru/get/4606/igemon-pafnutiy.1d/0_4f140_4a49f7ed_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48" y="742952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Tm="255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8596"/>
            <a:ext cx="514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6600"/>
                </a:solidFill>
                <a:latin typeface="Bookman Old Style" pitchFamily="18" charset="0"/>
              </a:rPr>
              <a:t>Не маринист, </a:t>
            </a:r>
          </a:p>
          <a:p>
            <a:pPr algn="ctr"/>
            <a:r>
              <a:rPr lang="ru-RU" sz="3200" b="1" i="1" dirty="0" smtClean="0">
                <a:solidFill>
                  <a:srgbClr val="FF6600"/>
                </a:solidFill>
                <a:latin typeface="Bookman Old Style" pitchFamily="18" charset="0"/>
              </a:rPr>
              <a:t>но критик</a:t>
            </a:r>
            <a:endParaRPr lang="ru-RU" sz="3200" b="1" i="1" dirty="0">
              <a:solidFill>
                <a:srgbClr val="FF6600"/>
              </a:solidFill>
              <a:latin typeface="Bookman Old Style" pitchFamily="18" charset="0"/>
            </a:endParaRPr>
          </a:p>
        </p:txBody>
      </p:sp>
      <p:pic>
        <p:nvPicPr>
          <p:cNvPr id="20488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71472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Арест и ссылка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96" y="1428728"/>
            <a:ext cx="4714908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latin typeface="Monotype Corsiva" pitchFamily="66" charset="0"/>
              </a:rPr>
              <a:t>     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В начале 80-х писатель несколько раз выезжает за границу, где встречается с группой политических эмигрантов из России, в том числе с непосредственными участниками и организаторами терактов против видных царских чиновников – С. Кравчинским, В. Засулич и др. Это не могло пройти мимо внимания полиции и в апреле 1884 года Станюкович был арестован и помещен в казематы Петропавловской крепости. Начинается долгое дознание, закончившееся только через год. </a:t>
            </a:r>
          </a:p>
          <a:p>
            <a:endParaRPr lang="ru-RU" dirty="0"/>
          </a:p>
        </p:txBody>
      </p:sp>
    </p:spTree>
  </p:cSld>
  <p:clrMapOvr>
    <a:masterClrMapping/>
  </p:clrMapOvr>
  <p:transition advTm="2536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96" y="1142976"/>
            <a:ext cx="464347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В 1885 году Константина Михайловича высылают на три года в Томск. Здесь и происходит настоящее рождение великого писателя-мариниста. Он много работает, создаёт и произведения с описаниями сибирского быта, но главной темой его повестей и рассказов становится жизнь военных моряков. Появляются его знаменитые шедевры из сборника «Морские рассказы»: «Человек за бортом!», «На каменьях», «Побег» и другие.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8596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Открытие себя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9460" name="Picture 4" descr="https://knigapolis.ru/pictures/2/41/3423118_sb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5865" y="6786578"/>
            <a:ext cx="1450396" cy="2151010"/>
          </a:xfrm>
          <a:prstGeom prst="rect">
            <a:avLst/>
          </a:prstGeom>
          <a:noFill/>
        </p:spPr>
      </p:pic>
      <p:pic>
        <p:nvPicPr>
          <p:cNvPr id="11" name="Picture 8" descr="http://www.playcast.ru/uploads/2015/09/25/151963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46" y="0"/>
            <a:ext cx="2943225" cy="1485900"/>
          </a:xfrm>
          <a:prstGeom prst="rect">
            <a:avLst/>
          </a:prstGeom>
          <a:noFill/>
        </p:spPr>
      </p:pic>
    </p:spTree>
  </p:cSld>
  <p:clrMapOvr>
    <a:masterClrMapping/>
  </p:clrMapOvr>
  <p:transition advTm="254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96" y="1500166"/>
            <a:ext cx="4714908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В 1888 году Станюкович возвращается в столицу, где его ждет восторженный приём, вызванный громким успехом «Морских рассказов». О сборнике положительно отзываются и профессиональные моряки, и литераторы. Первым нравится мастерское отображение трудного морского быта, вторым - ясный и внятный язык, удивительная новизна сюжетных ходов. В его рассказах действуют живые люди, значительность которых не зависит от происхождения или образования.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1472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Признание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Picture 10" descr="https://img-fotki.yandex.ru/get/4606/igemon-pafnutiy.1d/0_4f140_4a49f7ed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8" y="7715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Tm="2600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96" y="1357290"/>
            <a:ext cx="4714908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latin typeface="Monotype Corsiva" pitchFamily="66" charset="0"/>
              </a:rPr>
              <a:t>     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Положительные отзывы о произведениях Станюковича размещались в изданиях самых разных политических взглядов. Одни восхищались явственными национальными истоками в рассказах «Максимка», «Американская дуэль», «Истинно русский человек». Другие подчеркивали общечеловеческую ценность идей («Червонный валет», «В далекие края»). Общим было мнение о воспитательной и образовательной ценности прозы Станюковича. </a:t>
            </a:r>
          </a:p>
          <a:p>
            <a:pPr algn="just">
              <a:lnSpc>
                <a:spcPct val="150000"/>
              </a:lnSpc>
            </a:pPr>
            <a:endParaRPr lang="ru-RU" sz="22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1472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Признание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Picture 10" descr="https://img-fotki.yandex.ru/get/4606/igemon-pafnutiy.1d/0_4f140_4a49f7ed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40" y="7429520"/>
            <a:ext cx="1428750" cy="1428750"/>
          </a:xfrm>
          <a:prstGeom prst="rect">
            <a:avLst/>
          </a:prstGeom>
          <a:noFill/>
        </p:spPr>
      </p:pic>
      <p:pic>
        <p:nvPicPr>
          <p:cNvPr id="9" name="Picture 10" descr="https://img-fotki.yandex.ru/get/4606/igemon-pafnutiy.1d/0_4f140_4a49f7ed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57238" y="7429520"/>
            <a:ext cx="1643084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Tm="2597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96" y="4143372"/>
            <a:ext cx="4643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любовью читателей, болезнями и потерей близких. Константин Михайлович Станюкович, биография которого оставалась тесно связанной с Россией от первого до последнего вздоха, умер в Неаполе, в 1903 году. </a:t>
            </a:r>
          </a:p>
          <a:p>
            <a:endParaRPr lang="ru-RU" dirty="0"/>
          </a:p>
        </p:txBody>
      </p:sp>
      <p:pic>
        <p:nvPicPr>
          <p:cNvPr id="16386" name="Picture 2" descr="рассказ константина станюкович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2" y="1714480"/>
            <a:ext cx="1857388" cy="251678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734" y="1571604"/>
            <a:ext cx="2286016" cy="258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latin typeface="Monotype Corsiva" pitchFamily="66" charset="0"/>
              </a:rPr>
              <a:t>     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Последние годы жизни писателя были наполнены упорным трудом, уважением коллег, 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1472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 излете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Tm="251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xn--e1aaipegbme7d.xn--p1ai/wp-content/uploads/2018/01/335411-1024x685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46516" r="15853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96" y="1428728"/>
            <a:ext cx="4714908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latin typeface="Monotype Corsiva" pitchFamily="66" charset="0"/>
              </a:rPr>
              <a:t>     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К.М. Станюкович не считается гением русской словесности уровня Толстого, Достоевского или Чехова, но без его пронизанной морскими ветрами прозы русская литература XIX века лишилась бы значительной части своей широты и многогранности. И в наше время ею увлекаются взрослые и дети, по рассказам и повестям великого мариниста снимаются фильмы, и сегодня они зовут в море будущих мореходов.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71472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Наследие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Picture 8" descr="http://www.playcast.ru/uploads/2015/09/25/151963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46" y="0"/>
            <a:ext cx="2943225" cy="1485900"/>
          </a:xfrm>
          <a:prstGeom prst="rect">
            <a:avLst/>
          </a:prstGeom>
          <a:noFill/>
        </p:spPr>
      </p:pic>
    </p:spTree>
  </p:cSld>
  <p:clrMapOvr>
    <a:masterClrMapping/>
  </p:clrMapOvr>
  <p:transition advTm="2720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71472"/>
            <a:ext cx="514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Эти книги есть в нашей библиотеке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339" name="Picture 3" descr="G:\2018-03-13 01\03 00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777" r="12500" b="3974"/>
          <a:stretch>
            <a:fillRect/>
          </a:stretch>
        </p:blipFill>
        <p:spPr bwMode="auto">
          <a:xfrm>
            <a:off x="2643188" y="5572132"/>
            <a:ext cx="2000264" cy="3078622"/>
          </a:xfrm>
          <a:prstGeom prst="rect">
            <a:avLst/>
          </a:prstGeom>
          <a:noFill/>
        </p:spPr>
      </p:pic>
      <p:pic>
        <p:nvPicPr>
          <p:cNvPr id="9" name="Picture 1" descr="G:\2018-03-13 01\2018-03-13 02\02 001.jpg"/>
          <p:cNvPicPr>
            <a:picLocks noChangeAspect="1" noChangeArrowheads="1"/>
          </p:cNvPicPr>
          <p:nvPr/>
        </p:nvPicPr>
        <p:blipFill>
          <a:blip r:embed="rId4" cstate="print"/>
          <a:srcRect l="31944" r="12500" b="2252"/>
          <a:stretch>
            <a:fillRect/>
          </a:stretch>
        </p:blipFill>
        <p:spPr bwMode="auto">
          <a:xfrm>
            <a:off x="428610" y="2000232"/>
            <a:ext cx="2000264" cy="32758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71750" y="2214546"/>
            <a:ext cx="2286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Станюкович, К.М. Морские рассказы / К.М. Станюкович; вступ. статья Ю. Давыдова; сост. Р. </a:t>
            </a:r>
            <a:r>
              <a:rPr lang="ru-RU" sz="1400" dirty="0" err="1" smtClean="0">
                <a:solidFill>
                  <a:srgbClr val="002060"/>
                </a:solidFill>
                <a:latin typeface="Bookman Old Style" pitchFamily="18" charset="0"/>
              </a:rPr>
              <a:t>Вальбе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. – Москва : Художественная литература, 1980. – 412 с. – (Классики и современники. Русская классическая литература).</a:t>
            </a:r>
            <a:endParaRPr lang="ru-RU" sz="1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96" y="6215074"/>
            <a:ext cx="221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Станюкович, К.М. Собрание сочинений в 10 т.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Т. </a:t>
            </a: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VIII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 / К.М. Станюкович; сост.и общая ред. М.П. Еремина. – Москва : Правда, 1977. – 429 с. – (Огонек). </a:t>
            </a:r>
            <a:endParaRPr lang="ru-RU" sz="1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203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pic>
        <p:nvPicPr>
          <p:cNvPr id="13314" name="Picture 2" descr="G:\2018-03-13 01\04 001.jpg"/>
          <p:cNvPicPr>
            <a:picLocks noChangeAspect="1" noChangeArrowheads="1"/>
          </p:cNvPicPr>
          <p:nvPr/>
        </p:nvPicPr>
        <p:blipFill>
          <a:blip r:embed="rId3" cstate="print"/>
          <a:srcRect l="23611" r="19937"/>
          <a:stretch>
            <a:fillRect/>
          </a:stretch>
        </p:blipFill>
        <p:spPr bwMode="auto">
          <a:xfrm>
            <a:off x="2786064" y="1928794"/>
            <a:ext cx="1937412" cy="31621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71472"/>
            <a:ext cx="514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Эти книги есть в нашей библиотеке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Picture 4" descr="G:\2018-03-13 01\01 001.jpg"/>
          <p:cNvPicPr>
            <a:picLocks noChangeAspect="1" noChangeArrowheads="1"/>
          </p:cNvPicPr>
          <p:nvPr/>
        </p:nvPicPr>
        <p:blipFill>
          <a:blip r:embed="rId4" cstate="print"/>
          <a:srcRect l="18055" t="5259" r="9722"/>
          <a:stretch>
            <a:fillRect/>
          </a:stretch>
        </p:blipFill>
        <p:spPr bwMode="auto">
          <a:xfrm>
            <a:off x="357172" y="5214942"/>
            <a:ext cx="2214578" cy="34269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48" y="2428860"/>
            <a:ext cx="1928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Станюкович, К.М. Избранное / К.М. Станюкович; ил. А.С. Плаксина. – Москва : Правда, 1989. – 480 с. : ил.</a:t>
            </a:r>
            <a:endParaRPr lang="ru-RU" sz="1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40" y="5715008"/>
            <a:ext cx="2000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Станюкович, К.М. Вокруг света на «Коршуне» / К.М. Станюкович. – Владивосток : Дальневосточное книжное издательство, 1982. – 511 с.</a:t>
            </a:r>
            <a:endParaRPr lang="ru-RU" sz="1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20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g3.goodfon.ru/original/2400x1350/1/97/ayvazovskiy-kartina-more-6306.jpg"/>
          <p:cNvPicPr>
            <a:picLocks noChangeAspect="1" noChangeArrowheads="1"/>
          </p:cNvPicPr>
          <p:nvPr/>
        </p:nvPicPr>
        <p:blipFill>
          <a:blip r:embed="rId2"/>
          <a:srcRect l="19876" r="33898"/>
          <a:stretch>
            <a:fillRect/>
          </a:stretch>
        </p:blipFill>
        <p:spPr bwMode="auto">
          <a:xfrm>
            <a:off x="0" y="-1"/>
            <a:ext cx="5143500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72" y="571472"/>
            <a:ext cx="43577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Стало почти банальностью утверждение, что в русском искусстве есть два непревзойдённых певца морской стихии, равных по таланту: в живописи – Иван Айвазовский, в литературе – Константин Станюкович. </a:t>
            </a:r>
          </a:p>
          <a:p>
            <a:endParaRPr lang="ru-RU" dirty="0"/>
          </a:p>
        </p:txBody>
      </p:sp>
      <p:pic>
        <p:nvPicPr>
          <p:cNvPr id="37892" name="Picture 4" descr="https://img0.bitbazar.ru/2/13/1397103.jpg"/>
          <p:cNvPicPr>
            <a:picLocks noChangeAspect="1" noChangeArrowheads="1"/>
          </p:cNvPicPr>
          <p:nvPr/>
        </p:nvPicPr>
        <p:blipFill>
          <a:blip r:embed="rId3"/>
          <a:srcRect l="11465" t="4334" r="5413" b="32102"/>
          <a:stretch>
            <a:fillRect/>
          </a:stretch>
        </p:blipFill>
        <p:spPr bwMode="auto">
          <a:xfrm flipH="1">
            <a:off x="3071816" y="4429124"/>
            <a:ext cx="171451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4" name="Picture 6" descr="https://24smi.org/public/media/resize/660x-/celebrity/2017/05/05/Es5Ulna1s8SA_ivan-aivazovsk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28610" y="4429124"/>
            <a:ext cx="1785951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428610" y="7072330"/>
            <a:ext cx="1785950" cy="35719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И.Айвазовский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71816" y="7072330"/>
            <a:ext cx="1714512" cy="35719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К. Станюкович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 advTm="20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pic>
        <p:nvPicPr>
          <p:cNvPr id="12289" name="Picture 1" descr="G:\2018-03-13 01\07 001.jpg"/>
          <p:cNvPicPr>
            <a:picLocks noChangeAspect="1" noChangeArrowheads="1"/>
          </p:cNvPicPr>
          <p:nvPr/>
        </p:nvPicPr>
        <p:blipFill>
          <a:blip r:embed="rId3" cstate="print"/>
          <a:srcRect l="27777" r="13889"/>
          <a:stretch>
            <a:fillRect/>
          </a:stretch>
        </p:blipFill>
        <p:spPr bwMode="auto">
          <a:xfrm>
            <a:off x="285733" y="2000232"/>
            <a:ext cx="1979901" cy="3143272"/>
          </a:xfrm>
          <a:prstGeom prst="rect">
            <a:avLst/>
          </a:prstGeom>
          <a:noFill/>
        </p:spPr>
      </p:pic>
      <p:pic>
        <p:nvPicPr>
          <p:cNvPr id="12290" name="Picture 2" descr="G:\2018-03-13 01\15 001.jpg"/>
          <p:cNvPicPr>
            <a:picLocks noChangeAspect="1" noChangeArrowheads="1"/>
          </p:cNvPicPr>
          <p:nvPr/>
        </p:nvPicPr>
        <p:blipFill>
          <a:blip r:embed="rId4" cstate="print"/>
          <a:srcRect l="26389" r="18055" b="1927"/>
          <a:stretch>
            <a:fillRect/>
          </a:stretch>
        </p:blipFill>
        <p:spPr bwMode="auto">
          <a:xfrm>
            <a:off x="2571749" y="5143504"/>
            <a:ext cx="2214579" cy="36143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71472"/>
            <a:ext cx="514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Эти книги есть в нашей библиотеке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36" y="2285984"/>
            <a:ext cx="242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Станюкович, К.М. Два брата. Василий Иванович / К. М. Станюкович; вступ. ст. Л. Соболева; прим. Л. </a:t>
            </a:r>
            <a:r>
              <a:rPr lang="ru-RU" sz="1400" dirty="0" err="1" smtClean="0">
                <a:solidFill>
                  <a:srgbClr val="002060"/>
                </a:solidFill>
                <a:latin typeface="Bookman Old Style" pitchFamily="18" charset="0"/>
              </a:rPr>
              <a:t>Барабашовой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; ил. Ю. Реброва. – Москва : Правда, 1990. – 512 с. : ил.</a:t>
            </a:r>
            <a:endParaRPr lang="ru-RU" sz="1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96" y="5643570"/>
            <a:ext cx="221457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Станюкович, К.М. Избранные произведения в 2 т.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Т. 2. Повести и  рассказы. Жрецы / К.М. Станюкович; ил. Ю. Гершковича и Л. </a:t>
            </a:r>
            <a:r>
              <a:rPr lang="ru-RU" sz="1400" dirty="0" err="1" smtClean="0">
                <a:solidFill>
                  <a:srgbClr val="002060"/>
                </a:solidFill>
                <a:latin typeface="Bookman Old Style" pitchFamily="18" charset="0"/>
              </a:rPr>
              <a:t>Хайлова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. – Москва : Художественная литература. 1988. – 494 с. : ил.</a:t>
            </a:r>
            <a:endParaRPr lang="ru-RU" sz="1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20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71472"/>
            <a:ext cx="514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Использованные источники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34" y="2000232"/>
            <a:ext cx="43577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Давыдов, Ю. Смена пришла, ветеран не ушел // Станюкович, К.М. Морские рассказы. – Москва: Художественная литература, 1980. – С. 5 – 15.</a:t>
            </a:r>
          </a:p>
          <a:p>
            <a:pPr marL="342900" indent="-342900" algn="just"/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 algn="just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2. Русские писатели, </a:t>
            </a:r>
            <a:r>
              <a:rPr lang="en-US" dirty="0" smtClean="0">
                <a:solidFill>
                  <a:srgbClr val="002060"/>
                </a:solidFill>
                <a:latin typeface="Bookman Old Style" pitchFamily="18" charset="0"/>
              </a:rPr>
              <a:t>XIX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век : биографический словарь / сост. С.А. </a:t>
            </a:r>
            <a:r>
              <a:rPr lang="ru-RU" dirty="0" err="1" smtClean="0">
                <a:solidFill>
                  <a:srgbClr val="002060"/>
                </a:solidFill>
                <a:latin typeface="Bookman Old Style" pitchFamily="18" charset="0"/>
              </a:rPr>
              <a:t>Джанумов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. – Москва : Просвещение, 2007. – С. 449 – 451.</a:t>
            </a:r>
          </a:p>
          <a:p>
            <a:pPr marL="342900" indent="-342900" algn="just"/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 algn="just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3. Соболев, Л. О Константине Михайловиче Станюковиче // Станюкович, К.М. Избранные произведения в 2 т. </a:t>
            </a:r>
          </a:p>
          <a:p>
            <a:pPr marL="342900" indent="-342900" algn="just"/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    Т.1. – Москва : Художественная литература, 1988. – С. 3 – 11.</a:t>
            </a:r>
          </a:p>
          <a:p>
            <a:pPr marL="342900" indent="-342900" algn="just"/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 algn="just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         </a:t>
            </a:r>
            <a:r>
              <a:rPr lang="ru-RU" sz="1400" i="1" dirty="0" smtClean="0">
                <a:solidFill>
                  <a:srgbClr val="002060"/>
                </a:solidFill>
                <a:latin typeface="Bookman Old Style" pitchFamily="18" charset="0"/>
              </a:rPr>
              <a:t>В презентации использованы фрагменты репродукций картин И.Айвазовского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Tm="2032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71472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Наш адрес: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85852"/>
            <a:ext cx="5143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Центральная районная библиотека  им. М. С. Мицуля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г. Александровск- Сахалинский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ул. Кирова, 2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тел. 4 -21– 31; 4 - 30 - 30 (18)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 smtClean="0">
                <a:solidFill>
                  <a:srgbClr val="002060"/>
                </a:solidFill>
                <a:latin typeface="Bookman Old Style" pitchFamily="18" charset="0"/>
              </a:rPr>
              <a:t>е-mail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b="1" i="1" dirty="0" err="1" smtClean="0">
                <a:solidFill>
                  <a:srgbClr val="002060"/>
                </a:solidFill>
                <a:latin typeface="Bookman Old Style" pitchFamily="18" charset="0"/>
              </a:rPr>
              <a:t>ashcbs@</a:t>
            </a:r>
            <a:r>
              <a:rPr lang="en-US" b="1" i="1" dirty="0" smtClean="0">
                <a:solidFill>
                  <a:srgbClr val="002060"/>
                </a:solidFill>
                <a:latin typeface="Bookman Old Style" pitchFamily="18" charset="0"/>
              </a:rPr>
              <a:t>y</a:t>
            </a:r>
            <a:r>
              <a:rPr lang="ru-RU" b="1" i="1" dirty="0" err="1" smtClean="0">
                <a:solidFill>
                  <a:srgbClr val="002060"/>
                </a:solidFill>
                <a:latin typeface="Bookman Old Style" pitchFamily="18" charset="0"/>
              </a:rPr>
              <a:t>andex.ru</a:t>
            </a:r>
            <a:endParaRPr lang="ru-RU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сайт: http: // </a:t>
            </a:r>
            <a:r>
              <a:rPr lang="ru-RU" b="1" i="1" dirty="0" err="1" smtClean="0">
                <a:solidFill>
                  <a:srgbClr val="002060"/>
                </a:solidFill>
                <a:latin typeface="Bookman Old Style" pitchFamily="18" charset="0"/>
              </a:rPr>
              <a:t>ahcbs.ru</a:t>
            </a:r>
            <a:endParaRPr lang="ru-RU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286380"/>
            <a:ext cx="51435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вторник, среда, четверг, пятница –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с 10.00 до 19.00 часов;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суббота, воскресенье –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с 10.00 до 17.00 часов;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понедельник – выходной день;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последняя пятница месяца – санитарный день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572000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Часы работы: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Tm="2076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24" y="100010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58" y="3000364"/>
            <a:ext cx="4857784" cy="4620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i="1" dirty="0" smtClean="0">
                <a:solidFill>
                  <a:srgbClr val="002060"/>
                </a:solidFill>
                <a:latin typeface="Monotype Corsiva" pitchFamily="66" charset="0"/>
              </a:rPr>
              <a:t>марта 1843 года в Севастополе на улице Екатерининской. Отец — Михаил Николаевич, комендант порта и военный губернатор города. 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«Грозный адмирал», как назовет его впоследствии сын-писатель, считал морскую службу лучшим делом для мужчины, строгий военный порядок – самым правильным способом организации жизни, подходящим и для семьи.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6872" name="AutoShape 8" descr="https://ds04.infourok.ru/uploads/ex/0e4f/0004c93e-b5cde0e4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4" name="Picture 10" descr="https://ds04.infourok.ru/uploads/ex/0e4f/0004c93e-b5cde0e4/img6.jpg"/>
          <p:cNvPicPr>
            <a:picLocks noChangeAspect="1" noChangeArrowheads="1"/>
          </p:cNvPicPr>
          <p:nvPr/>
        </p:nvPicPr>
        <p:blipFill>
          <a:blip r:embed="rId3"/>
          <a:srcRect l="23113" t="27730" r="20261" b="21431"/>
          <a:stretch>
            <a:fillRect/>
          </a:stretch>
        </p:blipFill>
        <p:spPr bwMode="auto">
          <a:xfrm>
            <a:off x="285734" y="1285852"/>
            <a:ext cx="2439715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714626" y="1071538"/>
            <a:ext cx="22145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2200" b="1" i="1" dirty="0" smtClean="0">
                <a:solidFill>
                  <a:srgbClr val="002060"/>
                </a:solidFill>
                <a:latin typeface="Monotype Corsiva" pitchFamily="66" charset="0"/>
              </a:rPr>
              <a:t>Константин Михайлович Станюкович родился 18 (30)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8596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Династия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Picture 10" descr="https://img-fotki.yandex.ru/get/4606/igemon-pafnutiy.1d/0_4f140_4a49f7ed_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2" y="735808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Tm="2528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96" y="1357290"/>
            <a:ext cx="464347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Потомок древнего дворянского </a:t>
            </a:r>
            <a:r>
              <a:rPr lang="ru-RU" sz="2200" b="1" dirty="0" err="1" smtClean="0">
                <a:solidFill>
                  <a:srgbClr val="002060"/>
                </a:solidFill>
                <a:latin typeface="Monotype Corsiva" pitchFamily="66" charset="0"/>
              </a:rPr>
              <a:t>польско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- литовского рода </a:t>
            </a:r>
            <a:r>
              <a:rPr lang="ru-RU" sz="2200" b="1" dirty="0" err="1" smtClean="0">
                <a:solidFill>
                  <a:srgbClr val="002060"/>
                </a:solidFill>
                <a:latin typeface="Monotype Corsiva" pitchFamily="66" charset="0"/>
              </a:rPr>
              <a:t>Станьковичей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, отец обладал железной волей и сильным характером. Морское дело было древней семейной традицией: даже его жена Любовь Федоровна была дочерью морского офицера. </a:t>
            </a:r>
          </a:p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Династия должна быть продолжена – в этом был убежден адмирал Станюкович. Константин, с детства бывший бойким и сообразительным ребенком, стал в этом отношении главной надеждой отца. -</a:t>
            </a:r>
            <a:endParaRPr lang="ru-RU" sz="2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0034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Династия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8676" name="Picture 4" descr="http://www.playcast.ru/uploads/2015/09/25/151963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96" y="357158"/>
            <a:ext cx="2943225" cy="1485900"/>
          </a:xfrm>
          <a:prstGeom prst="rect">
            <a:avLst/>
          </a:prstGeom>
          <a:noFill/>
        </p:spPr>
      </p:pic>
    </p:spTree>
  </p:cSld>
  <p:clrMapOvr>
    <a:masterClrMapping/>
  </p:clrMapOvr>
  <p:transition advTm="254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900igr.net/up/datai/142015/0012-011-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45697" r="17381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96" y="1500166"/>
            <a:ext cx="46434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В 1853 году началась Крымская война. Во время обороны города Константин находится при отце и часто выполняет обязанности курьера, доставляет медикаменты на перевязочный пункт и т.д. Он своими глазами наблюдает героизм русских моряков и трагедию сдачи города, видит легендарных руководителей обороны – адмиралов Корнилова и Истомина. 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596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Боевое крещение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8434" name="Picture 2" descr="http://www.gifki.org/data/media/1005/bomba-animatsionnaya-kartinka-00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72" y="6500826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ransition advTm="257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8 -0.14757 L 0.62774 0.159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96" y="1214414"/>
            <a:ext cx="471490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Когда после эвакуации из осажденной базы Черноморского флота в 1856 году Станюкович зачисляется в Петербургский пажеский корпус, он получает там медали «В память о Восточной войне» и «За защиту Севастополя». По ходатайству отца, мечтающего о военно-морской карьере сына, в 1857 году Станюкович становится кадетом Морского корпуса .</a:t>
            </a:r>
            <a:endParaRPr lang="ru-RU" sz="2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3796" name="Picture 4" descr="http://www.auction-imperia.ru/i/clublot/_DSC8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7" y="5929323"/>
            <a:ext cx="2571768" cy="15331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3798" name="Picture 6" descr="http://warstory.ru/upload/iblock/fe0/fe0d1aef52e5eb28abcd1d9f5cd99168.jpg"/>
          <p:cNvPicPr>
            <a:picLocks noChangeAspect="1" noChangeArrowheads="1"/>
          </p:cNvPicPr>
          <p:nvPr/>
        </p:nvPicPr>
        <p:blipFill>
          <a:blip r:embed="rId4" cstate="print"/>
          <a:srcRect l="22598" t="28255" r="19881" b="3934"/>
          <a:stretch>
            <a:fillRect/>
          </a:stretch>
        </p:blipFill>
        <p:spPr bwMode="auto">
          <a:xfrm>
            <a:off x="2500312" y="7352978"/>
            <a:ext cx="2500330" cy="16073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2928940" y="6286512"/>
            <a:ext cx="1928826" cy="571504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Медаль «В память о Восточной войне»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34" y="7929586"/>
            <a:ext cx="1928826" cy="571504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Медаль «За защиту Севастополя»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28596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Юность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3" name="Picture 8" descr="http://www.playcast.ru/uploads/2015/09/25/1519638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96" y="214282"/>
            <a:ext cx="2943225" cy="1485900"/>
          </a:xfrm>
          <a:prstGeom prst="rect">
            <a:avLst/>
          </a:prstGeom>
          <a:noFill/>
        </p:spPr>
      </p:pic>
    </p:spTree>
  </p:cSld>
  <p:clrMapOvr>
    <a:masterClrMapping/>
  </p:clrMapOvr>
  <p:transition advTm="25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96" y="3571868"/>
            <a:ext cx="47149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выходит журнал «Северный цветок» с его первой публикацией - стихотворением «Отставной солдат». Через год между Константином Михайловичем и отцом вспыхивает конфликт, положивший начало холодности в их взаимоотношениях, которая окончится через некоторое время полным разрывом.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28596"/>
            <a:ext cx="514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Моряк или</a:t>
            </a:r>
          </a:p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писатель?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5602" name="Picture 2" descr="http://robert-louis-stevenson.ru/wordpress/wp-content/uploads/2014/12/%D0%A1%D1%82%D0%B0%D0%BD%D1%8E%D0%BA%D0%BE%D0%B2%D0%B8%D1%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34" y="1571604"/>
            <a:ext cx="1500198" cy="218962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85932" y="1571604"/>
            <a:ext cx="3071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К началу 1860-х Станюкович уже заражен страстью к </a:t>
            </a:r>
            <a:r>
              <a:rPr lang="ru-RU" sz="2200" b="1" dirty="0" err="1" smtClean="0">
                <a:solidFill>
                  <a:srgbClr val="002060"/>
                </a:solidFill>
                <a:latin typeface="Monotype Corsiva" pitchFamily="66" charset="0"/>
              </a:rPr>
              <a:t>словотвор-честву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.  В 1859 году  </a:t>
            </a:r>
            <a:endParaRPr lang="ru-RU" sz="2200" dirty="0"/>
          </a:p>
        </p:txBody>
      </p:sp>
      <p:pic>
        <p:nvPicPr>
          <p:cNvPr id="11" name="Picture 10" descr="https://img-fotki.yandex.ru/get/4606/igemon-pafnutiy.1d/0_4f140_4a49f7ed_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2" y="735808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Tm="2539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96" y="1500166"/>
            <a:ext cx="464347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Константин объявляет семье о своём решении перевестись в гражданское учебное заведение – Петербургский университет, против чего резко возражает адмирал Станюкович. Отец принуждает сына отправиться в кругосветное путешествие на корвете «Калевала», в экипаж которого будущего писателя зачисляют осенью 1860 года. </a:t>
            </a:r>
          </a:p>
        </p:txBody>
      </p:sp>
      <p:pic>
        <p:nvPicPr>
          <p:cNvPr id="5" name="Picture 2" descr="отставной солда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434" y="6143636"/>
            <a:ext cx="2176886" cy="295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428596"/>
            <a:ext cx="514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Моряк или</a:t>
            </a:r>
          </a:p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писатель?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Tm="251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24warez.ru/uploads/posts/210815/ayvazovskogo-kartinah-more-krasivye-risunki-arhitektura-iskusstvo-hudozhniki_253798888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476" r="46102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58" y="1142976"/>
            <a:ext cx="4857784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В 1864 году мичман Станюкович увольняется из флота и начинает активное сотрудничество с различными изданиями – «Голос», «Петербургский листок», «Будильник» и др. Но вскоре следует женитьба на Любови Николаевне </a:t>
            </a:r>
            <a:r>
              <a:rPr lang="ru-RU" sz="2200" b="1" dirty="0" err="1" smtClean="0">
                <a:solidFill>
                  <a:srgbClr val="002060"/>
                </a:solidFill>
                <a:latin typeface="Monotype Corsiva" pitchFamily="66" charset="0"/>
              </a:rPr>
              <a:t>Арцеуловой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, затем рождение первой дочери, и перед молодым писателем встает задача достойного материального обеспечения семьи. Для этого он несколько раз поступает на службу в различные департаменты и даже работает учителем в начальной школе одного из сел Муромского уезда. </a:t>
            </a:r>
          </a:p>
          <a:p>
            <a:pPr algn="just">
              <a:lnSpc>
                <a:spcPct val="150000"/>
              </a:lnSpc>
            </a:pPr>
            <a:endParaRPr lang="ru-RU" sz="2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1472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Отставка</a:t>
            </a:r>
            <a:endParaRPr lang="ru-RU" sz="32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3558" name="Picture 6" descr="http://www.playcast.ru/uploads/2015/09/25/151963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298" y="1571604"/>
            <a:ext cx="2943225" cy="1485900"/>
          </a:xfrm>
          <a:prstGeom prst="rect">
            <a:avLst/>
          </a:prstGeom>
          <a:noFill/>
        </p:spPr>
      </p:pic>
      <p:pic>
        <p:nvPicPr>
          <p:cNvPr id="23560" name="Picture 8" descr="http://www.playcast.ru/uploads/2015/09/25/151963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46" y="0"/>
            <a:ext cx="2943225" cy="1485900"/>
          </a:xfrm>
          <a:prstGeom prst="rect">
            <a:avLst/>
          </a:prstGeom>
          <a:noFill/>
        </p:spPr>
      </p:pic>
    </p:spTree>
  </p:cSld>
  <p:clrMapOvr>
    <a:masterClrMapping/>
  </p:clrMapOvr>
  <p:transition advTm="2750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1461</Words>
  <Application>Microsoft Office PowerPoint</Application>
  <PresentationFormat>Экран (16:9)</PresentationFormat>
  <Paragraphs>86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Луиза</dc:creator>
  <cp:lastModifiedBy>Луиза</cp:lastModifiedBy>
  <cp:revision>110</cp:revision>
  <dcterms:created xsi:type="dcterms:W3CDTF">2018-03-11T23:30:09Z</dcterms:created>
  <dcterms:modified xsi:type="dcterms:W3CDTF">2018-03-15T01:16:35Z</dcterms:modified>
</cp:coreProperties>
</file>